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78" r:id="rId2"/>
    <p:sldId id="288" r:id="rId3"/>
    <p:sldId id="340" r:id="rId4"/>
    <p:sldId id="335" r:id="rId5"/>
    <p:sldId id="348" r:id="rId6"/>
    <p:sldId id="336" r:id="rId7"/>
    <p:sldId id="354" r:id="rId8"/>
    <p:sldId id="355" r:id="rId9"/>
    <p:sldId id="356" r:id="rId10"/>
    <p:sldId id="353" r:id="rId11"/>
    <p:sldId id="338" r:id="rId12"/>
    <p:sldId id="259" r:id="rId13"/>
    <p:sldId id="341" r:id="rId14"/>
    <p:sldId id="347" r:id="rId15"/>
    <p:sldId id="300" r:id="rId16"/>
    <p:sldId id="380" r:id="rId17"/>
    <p:sldId id="385" r:id="rId18"/>
    <p:sldId id="305" r:id="rId19"/>
    <p:sldId id="304" r:id="rId20"/>
    <p:sldId id="265" r:id="rId21"/>
    <p:sldId id="269" r:id="rId22"/>
    <p:sldId id="346" r:id="rId23"/>
    <p:sldId id="266" r:id="rId24"/>
    <p:sldId id="267" r:id="rId25"/>
    <p:sldId id="379" r:id="rId26"/>
    <p:sldId id="395" r:id="rId27"/>
    <p:sldId id="394" r:id="rId28"/>
    <p:sldId id="381" r:id="rId29"/>
    <p:sldId id="386" r:id="rId30"/>
    <p:sldId id="268" r:id="rId31"/>
    <p:sldId id="357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8" r:id="rId41"/>
    <p:sldId id="367" r:id="rId42"/>
    <p:sldId id="369" r:id="rId43"/>
    <p:sldId id="358" r:id="rId44"/>
    <p:sldId id="308" r:id="rId45"/>
    <p:sldId id="316" r:id="rId46"/>
    <p:sldId id="396" r:id="rId47"/>
    <p:sldId id="317" r:id="rId48"/>
    <p:sldId id="318" r:id="rId49"/>
    <p:sldId id="387" r:id="rId50"/>
    <p:sldId id="324" r:id="rId51"/>
    <p:sldId id="388" r:id="rId52"/>
    <p:sldId id="325" r:id="rId53"/>
    <p:sldId id="393" r:id="rId54"/>
    <p:sldId id="39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7C293B-6ECB-4BA4-B3F0-EEEB14CFFBDE}">
          <p14:sldIdLst>
            <p14:sldId id="278"/>
            <p14:sldId id="288"/>
          </p14:sldIdLst>
        </p14:section>
        <p14:section name="Introduction" id="{2ACAB4F1-3838-4DA9-A6C0-7E021BEBE04E}">
          <p14:sldIdLst>
            <p14:sldId id="340"/>
            <p14:sldId id="335"/>
            <p14:sldId id="348"/>
            <p14:sldId id="336"/>
            <p14:sldId id="354"/>
            <p14:sldId id="355"/>
            <p14:sldId id="356"/>
            <p14:sldId id="353"/>
            <p14:sldId id="338"/>
            <p14:sldId id="259"/>
            <p14:sldId id="341"/>
            <p14:sldId id="347"/>
            <p14:sldId id="300"/>
            <p14:sldId id="380"/>
            <p14:sldId id="385"/>
            <p14:sldId id="305"/>
            <p14:sldId id="304"/>
            <p14:sldId id="265"/>
            <p14:sldId id="269"/>
            <p14:sldId id="346"/>
            <p14:sldId id="266"/>
            <p14:sldId id="267"/>
            <p14:sldId id="379"/>
            <p14:sldId id="395"/>
            <p14:sldId id="394"/>
            <p14:sldId id="381"/>
            <p14:sldId id="386"/>
          </p14:sldIdLst>
        </p14:section>
        <p14:section name="Exercises" id="{C9A93589-CE82-45C3-97CF-5C2202B2DE04}">
          <p14:sldIdLst>
            <p14:sldId id="268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67"/>
            <p14:sldId id="369"/>
            <p14:sldId id="358"/>
            <p14:sldId id="308"/>
            <p14:sldId id="316"/>
            <p14:sldId id="396"/>
            <p14:sldId id="317"/>
            <p14:sldId id="318"/>
            <p14:sldId id="387"/>
            <p14:sldId id="324"/>
            <p14:sldId id="388"/>
            <p14:sldId id="325"/>
          </p14:sldIdLst>
        </p14:section>
        <p14:section name="Summary" id="{67C00191-B8FD-4343-A460-FD6119586668}">
          <p14:sldIdLst>
            <p14:sldId id="393"/>
            <p14:sldId id="3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CDF1FF"/>
    <a:srgbClr val="8BDEFF"/>
    <a:srgbClr val="0062D7"/>
    <a:srgbClr val="A18DB9"/>
    <a:srgbClr val="6E97C8"/>
    <a:srgbClr val="477BB9"/>
    <a:srgbClr val="933735"/>
    <a:srgbClr val="3F96FF"/>
    <a:srgbClr val="F58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79" autoAdjust="0"/>
    <p:restoredTop sz="86332" autoAdjust="0"/>
  </p:normalViewPr>
  <p:slideViewPr>
    <p:cSldViewPr snapToGrid="0">
      <p:cViewPr>
        <p:scale>
          <a:sx n="60" d="100"/>
          <a:sy n="60" d="100"/>
        </p:scale>
        <p:origin x="-1410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08"/>
    </p:cViewPr>
  </p:sorterViewPr>
  <p:notesViewPr>
    <p:cSldViewPr snapToGrid="0">
      <p:cViewPr varScale="1">
        <p:scale>
          <a:sx n="101" d="100"/>
          <a:sy n="101" d="100"/>
        </p:scale>
        <p:origin x="-21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77312-AD05-4E78-B2A4-10C9647DC3E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B2649-56BC-4F9B-B7C8-98EE1FB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6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CF28-2012-4623-8E3B-7B1DA3B39011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3A284-FE38-4107-AC70-2057EF175A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is then executed</a:t>
            </a:r>
            <a:r>
              <a:rPr lang="en-US" baseline="0" dirty="0" smtClean="0"/>
              <a:t> by first executing 28 individual models of cellular processes at a 1 s time scale, second integrating the inputs and outputs of the individual models, for example, and finally repeating this process tens of thousands of times across the length of the </a:t>
            </a:r>
            <a:r>
              <a:rPr lang="en-US" i="1" baseline="0" dirty="0" smtClean="0"/>
              <a:t>Mycoplasma </a:t>
            </a:r>
            <a:r>
              <a:rPr lang="en-US" i="1" baseline="0" dirty="0" err="1" smtClean="0"/>
              <a:t>genitalium</a:t>
            </a:r>
            <a:r>
              <a:rPr lang="en-US" baseline="0" dirty="0" smtClean="0"/>
              <a:t> cell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79353" y="1569720"/>
            <a:ext cx="5985294" cy="42578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ED94-D8E1-40BF-A5F2-19FF3DAB4F00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182880" indent="-182880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D789-E9D9-42DA-AF98-97414BDF9D3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A50D-4B6C-4E1E-9012-F73DD6445E9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81000" y="1524000"/>
            <a:ext cx="8382000" cy="3962400"/>
          </a:xfrm>
        </p:spPr>
        <p:txBody>
          <a:bodyPr/>
          <a:lstStyle>
            <a:lvl1pPr marL="0" indent="0" algn="ctr">
              <a:spcBef>
                <a:spcPts val="240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FontTx/>
              <a:buNone/>
              <a:defRPr sz="22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852160"/>
            <a:ext cx="9144000" cy="100584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1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083-DBD0-B343-BDD0-ECABAD155192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9FD2-6A4F-994D-8693-687D94880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8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5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12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1780"/>
            <a:ext cx="9144000" cy="1234440"/>
          </a:xfrm>
        </p:spPr>
        <p:txBody>
          <a:bodyPr anchor="ctr">
            <a:normAutofit/>
          </a:bodyPr>
          <a:lstStyle>
            <a:lvl1pPr algn="ctr">
              <a:defRPr sz="3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9C72-81C6-45EC-8F4C-987B079167C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defRPr/>
            </a:lvl1pPr>
            <a:lvl2pPr marL="548640" indent="-274320">
              <a:defRPr/>
            </a:lvl2pPr>
            <a:lvl3pPr marL="822960" indent="-182880">
              <a:defRPr/>
            </a:lvl3pPr>
            <a:lvl4pPr marL="1097280" indent="-274320">
              <a:defRPr/>
            </a:lvl4pPr>
            <a:lvl5pPr marL="1371600" indent="-18288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C1D3-8C57-4C72-A7ED-58F287583DB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68F1-7CD9-43B4-B455-779341A55CAB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CC7FA-1406-4711-A0A9-155F12CD395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74D-5E58-4BE0-8008-E2E81E487A7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1C163-04AF-4DE8-A477-042DB02ED89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1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0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914400"/>
          </a:xfrm>
          <a:solidFill>
            <a:schemeClr val="tx1"/>
          </a:solidFill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effectLst/>
              </a:rPr>
              <a:t>Whole-cell modeling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 smtClean="0"/>
              <a:t>KarrLab.org</a:t>
            </a:r>
          </a:p>
          <a:p>
            <a:pPr>
              <a:lnSpc>
                <a:spcPct val="85000"/>
              </a:lnSpc>
            </a:pPr>
            <a:r>
              <a:rPr lang="en-US" dirty="0" smtClean="0"/>
              <a:t>karr@mssm.edu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19418" y="6096000"/>
            <a:ext cx="2895600" cy="609600"/>
          </a:xfrm>
          <a:prstGeom prst="rect">
            <a:avLst/>
          </a:prstGeom>
          <a:effectLst/>
        </p:spPr>
        <p:txBody>
          <a:bodyPr vert="horz" lIns="0" tIns="0" rIns="0" bIns="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Jonathan Karr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April 7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2016</a:t>
            </a:r>
          </a:p>
        </p:txBody>
      </p:sp>
      <p:pic>
        <p:nvPicPr>
          <p:cNvPr id="8" name="Picture 3" descr="C:\Users\jonrkarr\Google Drive\Mt Sinai\logos\Sinai - horizontal - 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59" y="6080760"/>
            <a:ext cx="1917082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11" descr="model overview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r="1285"/>
          <a:stretch>
            <a:fillRect/>
          </a:stretch>
        </p:blipFill>
        <p:spPr>
          <a:xfrm>
            <a:off x="1579353" y="1300062"/>
            <a:ext cx="5985294" cy="4257874"/>
          </a:xfrm>
          <a:effectLst/>
        </p:spPr>
      </p:pic>
    </p:spTree>
    <p:extLst>
      <p:ext uri="{BB962C8B-B14F-4D97-AF65-F5344CB8AC3E}">
        <p14:creationId xmlns:p14="http://schemas.microsoft.com/office/powerpoint/2010/main" val="112998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Mechanistic approaches: Coarse-grained MD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61755" y="6397437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Roberts et al., 2012</a:t>
            </a:r>
            <a:endParaRPr lang="en-US" sz="1600" dirty="0">
              <a:latin typeface="+mj-lt"/>
            </a:endParaRPr>
          </a:p>
        </p:txBody>
      </p:sp>
      <p:pic>
        <p:nvPicPr>
          <p:cNvPr id="2052" name="Picture 4" descr="http://www.scs.illinois.edu/schulten/lm/packed_eco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0" y="2031238"/>
            <a:ext cx="7484101" cy="30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95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Mechanistic modeling </a:t>
            </a:r>
            <a:r>
              <a:rPr lang="en-US" dirty="0"/>
              <a:t>formalisms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43000" y="1104900"/>
            <a:ext cx="6942672" cy="4331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030138" y="1104900"/>
            <a:ext cx="7086600" cy="4572000"/>
            <a:chOff x="990600" y="1371600"/>
            <a:chExt cx="7086600" cy="4572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90600" y="1371600"/>
              <a:ext cx="0" cy="457200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90600" y="5943600"/>
              <a:ext cx="70866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636493" y="566683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Accuracy</a:t>
            </a:r>
            <a:endParaRPr lang="en-US" sz="32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34" y="3098514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Scope</a:t>
            </a:r>
            <a:endParaRPr lang="en-US" sz="32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3722" y="3581400"/>
            <a:ext cx="84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49328" y="2514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FBA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8486" y="1447800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Boolean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05078" y="496020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Gillespie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7891" y="464373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PDE</a:t>
            </a:r>
            <a:endParaRPr lang="en-US" sz="24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75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500" y="2077824"/>
            <a:ext cx="6105525" cy="3545182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Models </a:t>
            </a:r>
            <a:r>
              <a:rPr lang="en-US" sz="2800" dirty="0"/>
              <a:t>composed of submodels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Submodels describe individual pathways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Submodels represented using different math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Enables representation of </a:t>
            </a:r>
            <a:r>
              <a:rPr lang="en-US" sz="2800" dirty="0"/>
              <a:t>well- and poorly-studied </a:t>
            </a:r>
            <a:r>
              <a:rPr lang="en-US" sz="2800" dirty="0" smtClean="0"/>
              <a:t>pathways</a:t>
            </a:r>
            <a:endParaRPr lang="en-US" sz="2800" dirty="0"/>
          </a:p>
        </p:txBody>
      </p:sp>
      <p:grpSp>
        <p:nvGrpSpPr>
          <p:cNvPr id="6" name="Group 31"/>
          <p:cNvGrpSpPr/>
          <p:nvPr/>
        </p:nvGrpSpPr>
        <p:grpSpPr>
          <a:xfrm>
            <a:off x="381000" y="988219"/>
            <a:ext cx="2133600" cy="5564981"/>
            <a:chOff x="5867400" y="912016"/>
            <a:chExt cx="2133600" cy="5564981"/>
          </a:xfrm>
        </p:grpSpPr>
        <p:grpSp>
          <p:nvGrpSpPr>
            <p:cNvPr id="7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2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0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0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1578629"/>
              <a:ext cx="91440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0" y="1807229"/>
              <a:ext cx="9144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0300" y="2035829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8401" y="2493029"/>
              <a:ext cx="137159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57950" y="2721629"/>
              <a:ext cx="9525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48401" y="2950229"/>
              <a:ext cx="13715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0300" y="3352800"/>
              <a:ext cx="14478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1701" y="3581400"/>
              <a:ext cx="19049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1701" y="3810000"/>
              <a:ext cx="19049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300" y="4191000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52852" y="44196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2852" y="46482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9801" y="51054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9801" y="5334000"/>
              <a:ext cx="18287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9801" y="55626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Multi-algorithm modeling</a:t>
            </a:r>
          </a:p>
        </p:txBody>
      </p:sp>
    </p:spTree>
    <p:extLst>
      <p:ext uri="{BB962C8B-B14F-4D97-AF65-F5344CB8AC3E}">
        <p14:creationId xmlns:p14="http://schemas.microsoft.com/office/powerpoint/2010/main" val="72431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500" y="1941781"/>
            <a:ext cx="6105525" cy="3808807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Model composition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Integrative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Hybrid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Multi-algorithm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Multi-physics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Hierarchical modeling</a:t>
            </a:r>
            <a:endParaRPr lang="en-US" sz="2800" dirty="0"/>
          </a:p>
        </p:txBody>
      </p:sp>
      <p:grpSp>
        <p:nvGrpSpPr>
          <p:cNvPr id="6" name="Group 31"/>
          <p:cNvGrpSpPr/>
          <p:nvPr/>
        </p:nvGrpSpPr>
        <p:grpSpPr>
          <a:xfrm>
            <a:off x="381000" y="988219"/>
            <a:ext cx="2133600" cy="5564981"/>
            <a:chOff x="5867400" y="912016"/>
            <a:chExt cx="2133600" cy="5564981"/>
          </a:xfrm>
        </p:grpSpPr>
        <p:grpSp>
          <p:nvGrpSpPr>
            <p:cNvPr id="7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2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0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0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1578629"/>
              <a:ext cx="91440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0" y="1807229"/>
              <a:ext cx="9144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0300" y="2035829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8401" y="2493029"/>
              <a:ext cx="137159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57950" y="2721629"/>
              <a:ext cx="9525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48401" y="2950229"/>
              <a:ext cx="13715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0300" y="3352800"/>
              <a:ext cx="14478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1701" y="3581400"/>
              <a:ext cx="19049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1701" y="3810000"/>
              <a:ext cx="19049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300" y="4191000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52852" y="44196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2852" y="46482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9801" y="51054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9801" y="5334000"/>
              <a:ext cx="18287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9801" y="55626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Synonyms</a:t>
            </a:r>
          </a:p>
        </p:txBody>
      </p:sp>
    </p:spTree>
    <p:extLst>
      <p:ext uri="{BB962C8B-B14F-4D97-AF65-F5344CB8AC3E}">
        <p14:creationId xmlns:p14="http://schemas.microsoft.com/office/powerpoint/2010/main" val="6685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 of multi-algorithm models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300" y="971550"/>
            <a:ext cx="4362450" cy="43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099" y="1403350"/>
            <a:ext cx="4429099" cy="5178426"/>
          </a:xfrm>
        </p:spPr>
        <p:txBody>
          <a:bodyPr>
            <a:noAutofit/>
          </a:bodyPr>
          <a:lstStyle/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Model composition</a:t>
            </a:r>
          </a:p>
          <a:p>
            <a:pPr marL="457200" lvl="1" indent="-137160">
              <a:spcBef>
                <a:spcPts val="600"/>
              </a:spcBef>
            </a:pPr>
            <a:r>
              <a:rPr lang="en-US" sz="1800" dirty="0" smtClean="0"/>
              <a:t>Encapsulates pathways</a:t>
            </a:r>
          </a:p>
          <a:p>
            <a:pPr marL="457200" lvl="1" indent="-137160">
              <a:spcBef>
                <a:spcPts val="600"/>
              </a:spcBef>
            </a:pPr>
            <a:r>
              <a:rPr lang="en-US" sz="1800" dirty="0" smtClean="0"/>
              <a:t>Enables </a:t>
            </a:r>
            <a:r>
              <a:rPr lang="en-US" sz="1800" dirty="0"/>
              <a:t>collaborative </a:t>
            </a:r>
            <a:r>
              <a:rPr lang="en-US" sz="1800" dirty="0" smtClean="0"/>
              <a:t>model design, estimation, and testing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Combines coarse- and fine-grained submodels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/>
              <a:t>Enables </a:t>
            </a:r>
            <a:r>
              <a:rPr lang="en-US" sz="2200" dirty="0" smtClean="0"/>
              <a:t>thorough representation of knowledge and data</a:t>
            </a:r>
            <a:endParaRPr lang="en-US" sz="2200" dirty="0"/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Avoids unknown </a:t>
            </a:r>
            <a:r>
              <a:rPr lang="en-US" sz="2200" dirty="0"/>
              <a:t>parameters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Simplifies </a:t>
            </a:r>
            <a:r>
              <a:rPr lang="en-US" sz="2200" dirty="0"/>
              <a:t>parameter </a:t>
            </a:r>
            <a:r>
              <a:rPr lang="en-US" sz="2200" dirty="0" smtClean="0"/>
              <a:t>estimation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/>
              <a:t>Enables more comprehensive and  more accurate </a:t>
            </a:r>
            <a:r>
              <a:rPr lang="en-US" sz="2200" dirty="0" smtClean="0"/>
              <a:t>models</a:t>
            </a:r>
            <a:endParaRPr lang="en-US" sz="2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65536" y="971550"/>
            <a:ext cx="4364164" cy="43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89335" y="1403350"/>
            <a:ext cx="4430839" cy="5178426"/>
          </a:xfrm>
        </p:spPr>
        <p:txBody>
          <a:bodyPr>
            <a:normAutofit/>
          </a:bodyPr>
          <a:lstStyle/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Few </a:t>
            </a:r>
            <a:r>
              <a:rPr lang="en-US" sz="2200" dirty="0"/>
              <a:t>established </a:t>
            </a:r>
            <a:r>
              <a:rPr lang="en-US" sz="2200" dirty="0" smtClean="0"/>
              <a:t>methods and software</a:t>
            </a:r>
            <a:endParaRPr lang="en-US" sz="2200" dirty="0"/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Challenging to build, simulate, identify and verify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Require expert knowledge  and intense effort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192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 modeling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75" y="1986980"/>
            <a:ext cx="3257550" cy="3240842"/>
          </a:xfrm>
        </p:spPr>
        <p:txBody>
          <a:bodyPr>
            <a:normAutofit/>
          </a:bodyPr>
          <a:lstStyle/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Curate data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Construct submodels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Define global state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Combine </a:t>
            </a:r>
            <a:r>
              <a:rPr lang="en-US" sz="2400" dirty="0"/>
              <a:t>submodels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Simulate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45359" y="964605"/>
            <a:ext cx="2026481" cy="5285592"/>
            <a:chOff x="7696201" y="3334236"/>
            <a:chExt cx="808560" cy="2108934"/>
          </a:xfrm>
        </p:grpSpPr>
        <p:sp>
          <p:nvSpPr>
            <p:cNvPr id="105" name="Arc 18"/>
            <p:cNvSpPr/>
            <p:nvPr/>
          </p:nvSpPr>
          <p:spPr>
            <a:xfrm rot="16200000">
              <a:off x="7897890" y="3132547"/>
              <a:ext cx="405182" cy="808560"/>
            </a:xfrm>
            <a:custGeom>
              <a:avLst/>
              <a:gdLst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4" fmla="*/ 1219200 w 2438400"/>
                <a:gd name="connsiteY4" fmla="*/ 1219200 h 2438400"/>
                <a:gd name="connsiteX5" fmla="*/ 1219200 w 2438400"/>
                <a:gd name="connsiteY5" fmla="*/ 0 h 2438400"/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317349 w 1221916"/>
                <a:gd name="connsiteY4" fmla="*/ 314632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916" h="2438399" stroke="0" extrusionOk="0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  <a:cubicBezTo>
                    <a:pt x="905" y="2031997"/>
                    <a:pt x="1811" y="1625599"/>
                    <a:pt x="2716" y="1219200"/>
                  </a:cubicBezTo>
                  <a:lnTo>
                    <a:pt x="2716" y="0"/>
                  </a:lnTo>
                  <a:close/>
                </a:path>
                <a:path w="1221916" h="2438399" fill="none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</a:path>
              </a:pathLst>
            </a:cu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5400000" scaled="0"/>
            </a:gra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703213" y="3719591"/>
              <a:ext cx="801548" cy="1359728"/>
            </a:xfrm>
            <a:prstGeom prst="rect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7" name="Arc 18"/>
            <p:cNvSpPr/>
            <p:nvPr/>
          </p:nvSpPr>
          <p:spPr>
            <a:xfrm rot="5400000">
              <a:off x="7897890" y="4836299"/>
              <a:ext cx="405182" cy="808560"/>
            </a:xfrm>
            <a:custGeom>
              <a:avLst/>
              <a:gdLst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4" fmla="*/ 1219200 w 2438400"/>
                <a:gd name="connsiteY4" fmla="*/ 1219200 h 2438400"/>
                <a:gd name="connsiteX5" fmla="*/ 1219200 w 2438400"/>
                <a:gd name="connsiteY5" fmla="*/ 0 h 2438400"/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317349 w 1221916"/>
                <a:gd name="connsiteY4" fmla="*/ 314632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916" h="2438399" stroke="0" extrusionOk="0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  <a:cubicBezTo>
                    <a:pt x="905" y="2031997"/>
                    <a:pt x="1811" y="1625599"/>
                    <a:pt x="2716" y="1219200"/>
                  </a:cubicBezTo>
                  <a:lnTo>
                    <a:pt x="2716" y="0"/>
                  </a:lnTo>
                  <a:close/>
                </a:path>
                <a:path w="1221916" h="2438399" fill="none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</a:path>
              </a:pathLst>
            </a:cu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16200000" scaled="0"/>
            </a:gra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08" name="Straight Connector 107"/>
            <p:cNvCxnSpPr>
              <a:endCxn id="107" idx="3"/>
            </p:cNvCxnSpPr>
            <p:nvPr/>
          </p:nvCxnSpPr>
          <p:spPr>
            <a:xfrm>
              <a:off x="7696202" y="3739418"/>
              <a:ext cx="0" cy="12985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07" idx="0"/>
            </p:cNvCxnSpPr>
            <p:nvPr/>
          </p:nvCxnSpPr>
          <p:spPr>
            <a:xfrm>
              <a:off x="8504761" y="3744040"/>
              <a:ext cx="0" cy="1294849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369673" y="1456022"/>
            <a:ext cx="1736983" cy="810542"/>
            <a:chOff x="302998" y="1797255"/>
            <a:chExt cx="1491741" cy="696102"/>
          </a:xfrm>
        </p:grpSpPr>
        <p:sp>
          <p:nvSpPr>
            <p:cNvPr id="63" name="Rounded Rectangle 62"/>
            <p:cNvSpPr/>
            <p:nvPr/>
          </p:nvSpPr>
          <p:spPr>
            <a:xfrm>
              <a:off x="302998" y="1822933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5933" y="1797255"/>
              <a:ext cx="7458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5933" y="1983724"/>
              <a:ext cx="7458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8387" y="2170192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369673" y="2337776"/>
            <a:ext cx="1736983" cy="819181"/>
            <a:chOff x="302998" y="2535706"/>
            <a:chExt cx="1491741" cy="703522"/>
          </a:xfrm>
        </p:grpSpPr>
        <p:sp>
          <p:nvSpPr>
            <p:cNvPr id="62" name="Rounded Rectangle 61"/>
            <p:cNvSpPr/>
            <p:nvPr/>
          </p:nvSpPr>
          <p:spPr>
            <a:xfrm>
              <a:off x="302998" y="2535706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9466" y="2543127"/>
              <a:ext cx="11188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0394" y="2729595"/>
              <a:ext cx="7769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9466" y="2916063"/>
              <a:ext cx="1118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338594" y="3228169"/>
            <a:ext cx="1809357" cy="810540"/>
            <a:chOff x="271920" y="3244438"/>
            <a:chExt cx="1553897" cy="696101"/>
          </a:xfrm>
        </p:grpSpPr>
        <p:sp>
          <p:nvSpPr>
            <p:cNvPr id="59" name="Rounded Rectangle 58"/>
            <p:cNvSpPr/>
            <p:nvPr/>
          </p:nvSpPr>
          <p:spPr>
            <a:xfrm>
              <a:off x="302998" y="3248479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8387" y="3244438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1920" y="3430907"/>
              <a:ext cx="15538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events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920" y="3617374"/>
              <a:ext cx="15538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5062" y="4109921"/>
            <a:ext cx="1864158" cy="810540"/>
            <a:chOff x="248388" y="3928154"/>
            <a:chExt cx="1600960" cy="696101"/>
          </a:xfrm>
        </p:grpSpPr>
        <p:sp>
          <p:nvSpPr>
            <p:cNvPr id="60" name="Rounded Rectangle 59"/>
            <p:cNvSpPr/>
            <p:nvPr/>
          </p:nvSpPr>
          <p:spPr>
            <a:xfrm>
              <a:off x="302998" y="3961252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8387" y="3928154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48388" y="4114622"/>
              <a:ext cx="16009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events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8388" y="4301090"/>
              <a:ext cx="16009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69673" y="4991674"/>
            <a:ext cx="1736983" cy="810538"/>
            <a:chOff x="302998" y="4674026"/>
            <a:chExt cx="1491741" cy="696100"/>
          </a:xfrm>
        </p:grpSpPr>
        <p:sp>
          <p:nvSpPr>
            <p:cNvPr id="61" name="Rounded Rectangle 60"/>
            <p:cNvSpPr/>
            <p:nvPr/>
          </p:nvSpPr>
          <p:spPr>
            <a:xfrm>
              <a:off x="302998" y="4674026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2998" y="4674026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2998" y="4860494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02998" y="5046961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4558" y="6257559"/>
            <a:ext cx="215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Submodels</a:t>
            </a:r>
            <a:endParaRPr lang="en-US" sz="24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98758" y="6257559"/>
            <a:ext cx="153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States</a:t>
            </a:r>
            <a:endParaRPr lang="en-US" sz="24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061556" y="1023636"/>
            <a:ext cx="2091469" cy="5167531"/>
            <a:chOff x="533400" y="960121"/>
            <a:chExt cx="3200399" cy="5440680"/>
          </a:xfrm>
        </p:grpSpPr>
        <p:sp>
          <p:nvSpPr>
            <p:cNvPr id="92" name="Rounded Rectangle 91"/>
            <p:cNvSpPr/>
            <p:nvPr/>
          </p:nvSpPr>
          <p:spPr>
            <a:xfrm>
              <a:off x="533400" y="960121"/>
              <a:ext cx="3200399" cy="5440680"/>
            </a:xfrm>
            <a:prstGeom prst="roundRect">
              <a:avLst>
                <a:gd name="adj" fmla="val 435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47699" y="1112520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0600" y="1315095"/>
              <a:ext cx="2286000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Mass, shape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47699" y="1993392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47698" y="2080549"/>
              <a:ext cx="2933700" cy="67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Metabolite, RNA, protein counts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47699" y="5516880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47700" y="5719454"/>
              <a:ext cx="2933698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Host</a:t>
              </a: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647699" y="2874264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30274" y="2963024"/>
              <a:ext cx="2406651" cy="67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Transcript, polypeptide </a:t>
              </a:r>
              <a:r>
                <a:rPr lang="en-US" sz="1200" b="1" dirty="0" err="1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seqs</a:t>
              </a:r>
              <a:endParaRPr lang="en-US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47699" y="3755136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5800" y="3890064"/>
              <a:ext cx="2895599" cy="561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polymerization,</a:t>
              </a:r>
            </a:p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proteins, modifications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47699" y="4636008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0600" y="4838584"/>
              <a:ext cx="2286000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err="1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Septal</a:t>
              </a: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 ring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106656" y="1832844"/>
            <a:ext cx="1029595" cy="3564100"/>
            <a:chOff x="1429770" y="2040906"/>
            <a:chExt cx="1262221" cy="4369402"/>
          </a:xfrm>
        </p:grpSpPr>
        <p:cxnSp>
          <p:nvCxnSpPr>
            <p:cNvPr id="83" name="Straight Connector 82"/>
            <p:cNvCxnSpPr>
              <a:stCxn id="63" idx="3"/>
              <a:endCxn id="95" idx="1"/>
            </p:cNvCxnSpPr>
            <p:nvPr/>
          </p:nvCxnSpPr>
          <p:spPr>
            <a:xfrm>
              <a:off x="1429770" y="2040906"/>
              <a:ext cx="1262221" cy="63698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2" idx="3"/>
              <a:endCxn id="95" idx="1"/>
            </p:cNvCxnSpPr>
            <p:nvPr/>
          </p:nvCxnSpPr>
          <p:spPr>
            <a:xfrm flipV="1">
              <a:off x="1429770" y="2677890"/>
              <a:ext cx="1262221" cy="407346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1" idx="3"/>
              <a:endCxn id="101" idx="1"/>
            </p:cNvCxnSpPr>
            <p:nvPr/>
          </p:nvCxnSpPr>
          <p:spPr>
            <a:xfrm>
              <a:off x="1480395" y="4248345"/>
              <a:ext cx="1211596" cy="480919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3"/>
              <a:endCxn id="95" idx="1"/>
            </p:cNvCxnSpPr>
            <p:nvPr/>
          </p:nvCxnSpPr>
          <p:spPr>
            <a:xfrm flipV="1">
              <a:off x="1518729" y="2677890"/>
              <a:ext cx="1173262" cy="265143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7" idx="3"/>
              <a:endCxn id="95" idx="1"/>
            </p:cNvCxnSpPr>
            <p:nvPr/>
          </p:nvCxnSpPr>
          <p:spPr>
            <a:xfrm flipV="1">
              <a:off x="1429770" y="2677890"/>
              <a:ext cx="1262221" cy="3732418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1" idx="3"/>
              <a:endCxn id="99" idx="1"/>
            </p:cNvCxnSpPr>
            <p:nvPr/>
          </p:nvCxnSpPr>
          <p:spPr>
            <a:xfrm flipV="1">
              <a:off x="1480395" y="3703577"/>
              <a:ext cx="1211596" cy="544767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7" idx="3"/>
              <a:endCxn id="101" idx="1"/>
            </p:cNvCxnSpPr>
            <p:nvPr/>
          </p:nvCxnSpPr>
          <p:spPr>
            <a:xfrm flipV="1">
              <a:off x="1429770" y="4729263"/>
              <a:ext cx="1262221" cy="1681045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4" idx="3"/>
              <a:endCxn id="99" idx="1"/>
            </p:cNvCxnSpPr>
            <p:nvPr/>
          </p:nvCxnSpPr>
          <p:spPr>
            <a:xfrm flipV="1">
              <a:off x="1518729" y="3703577"/>
              <a:ext cx="1173262" cy="1625747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71" idx="3"/>
              <a:endCxn id="95" idx="1"/>
            </p:cNvCxnSpPr>
            <p:nvPr/>
          </p:nvCxnSpPr>
          <p:spPr>
            <a:xfrm flipV="1">
              <a:off x="1480395" y="2677890"/>
              <a:ext cx="1211596" cy="157045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62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0398"/>
            <a:ext cx="8229600" cy="540499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Utilize same species, reaction names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Resolve conflicting species/reaction representations across submodels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Calculate RNA and protein sequences from gene sequences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/>
              <a:t>Calculate species molecular weights from </a:t>
            </a:r>
            <a:r>
              <a:rPr lang="en-US" sz="2800" dirty="0"/>
              <a:t>structures</a:t>
            </a:r>
            <a:endParaRPr lang="en-US" sz="2800" dirty="0" smtClean="0">
              <a:sym typeface="Wingdings" pitchFamily="2" charset="2"/>
            </a:endParaRP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Calculate transcription, translation, RNA degradation reactions from sequences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/>
              <a:t>Calculate cell mass, volume from species counts and molecular weights</a:t>
            </a:r>
          </a:p>
        </p:txBody>
      </p:sp>
    </p:spTree>
    <p:extLst>
      <p:ext uri="{BB962C8B-B14F-4D97-AF65-F5344CB8AC3E}">
        <p14:creationId xmlns:p14="http://schemas.microsoft.com/office/powerpoint/2010/main" val="427820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13221"/>
            <a:ext cx="8001000" cy="560923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Every model element should defined without references to external databases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/>
              <a:t>Metabolites: </a:t>
            </a:r>
            <a:r>
              <a:rPr lang="en-US" sz="2400" dirty="0" err="1" smtClean="0"/>
              <a:t>InCHI</a:t>
            </a:r>
            <a:r>
              <a:rPr lang="en-US" sz="2400" dirty="0" smtClean="0"/>
              <a:t>, SMILES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/>
              <a:t>RNA, protein: </a:t>
            </a:r>
            <a:r>
              <a:rPr lang="en-US" sz="2400" dirty="0" smtClean="0"/>
              <a:t>sequences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Reactions: stoichiometry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Cross references should be provided where possible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Metabolites: </a:t>
            </a:r>
            <a:r>
              <a:rPr lang="en-US" sz="2400" dirty="0" err="1" smtClean="0"/>
              <a:t>ChEBI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RNA: NCBI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Proteins: </a:t>
            </a:r>
            <a:r>
              <a:rPr lang="en-US" sz="2400" dirty="0" err="1" smtClean="0"/>
              <a:t>UniProt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Reactions: EC numbers</a:t>
            </a: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/>
              <a:t>Every data source and model assumption should be </a:t>
            </a:r>
            <a:r>
              <a:rPr lang="en-US" sz="2800" b="1" dirty="0" smtClean="0"/>
              <a:t>recorded</a:t>
            </a:r>
          </a:p>
        </p:txBody>
      </p:sp>
    </p:spTree>
    <p:extLst>
      <p:ext uri="{BB962C8B-B14F-4D97-AF65-F5344CB8AC3E}">
        <p14:creationId xmlns:p14="http://schemas.microsoft.com/office/powerpoint/2010/main" val="169243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Multi-algorithm simulation</a:t>
            </a:r>
          </a:p>
        </p:txBody>
      </p:sp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1252182" y="2309881"/>
            <a:ext cx="6639636" cy="2576015"/>
          </a:xfrm>
        </p:spPr>
        <p:txBody>
          <a:bodyPr>
            <a:noAutofit/>
          </a:bodyPr>
          <a:lstStyle/>
          <a:p>
            <a:r>
              <a:rPr lang="en-US" sz="3000" dirty="0"/>
              <a:t>Area of active </a:t>
            </a:r>
            <a:r>
              <a:rPr lang="en-US" sz="3000" dirty="0" smtClean="0"/>
              <a:t>research</a:t>
            </a:r>
          </a:p>
          <a:p>
            <a:r>
              <a:rPr lang="en-US" sz="3000" dirty="0" smtClean="0"/>
              <a:t>A few algorithms have been developed</a:t>
            </a:r>
          </a:p>
          <a:p>
            <a:r>
              <a:rPr lang="en-US" sz="3000" dirty="0" smtClean="0"/>
              <a:t>All have limitations</a:t>
            </a:r>
          </a:p>
          <a:p>
            <a:r>
              <a:rPr lang="en-US" sz="3000" dirty="0" smtClean="0"/>
              <a:t>Tutorial: foundational concepts</a:t>
            </a:r>
          </a:p>
        </p:txBody>
      </p:sp>
    </p:spTree>
    <p:extLst>
      <p:ext uri="{BB962C8B-B14F-4D97-AF65-F5344CB8AC3E}">
        <p14:creationId xmlns:p14="http://schemas.microsoft.com/office/powerpoint/2010/main" val="221699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507088" y="5153468"/>
            <a:ext cx="2750191" cy="276999"/>
            <a:chOff x="507088" y="5361801"/>
            <a:chExt cx="2750191" cy="276999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07088" y="5491164"/>
              <a:ext cx="275019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524000" y="5361801"/>
              <a:ext cx="6096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1 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1133" y="4973267"/>
            <a:ext cx="8261867" cy="152400"/>
            <a:chOff x="501133" y="5181600"/>
            <a:chExt cx="8261867" cy="15240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507088" y="5257800"/>
              <a:ext cx="8255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 flipH="1" flipV="1">
              <a:off x="3168133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 flipH="1" flipV="1">
              <a:off x="424933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 flipH="1" flipV="1">
              <a:off x="6019800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1289249" y="1502287"/>
            <a:ext cx="1301551" cy="3394780"/>
            <a:chOff x="8305800" y="896681"/>
            <a:chExt cx="1084645" cy="2829034"/>
          </a:xfrm>
        </p:grpSpPr>
        <p:grpSp>
          <p:nvGrpSpPr>
            <p:cNvPr id="176" name="Group 175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17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79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180" name="Straight Connector 179"/>
              <p:cNvCxnSpPr>
                <a:endCxn id="179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endCxn id="179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Rounded Rectangle 181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316468" y="1544267"/>
            <a:ext cx="922139" cy="3276600"/>
            <a:chOff x="316468" y="1752600"/>
            <a:chExt cx="922139" cy="327660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507087" y="33909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07087" y="390525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07087" y="44196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07087" y="23622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7087" y="287655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3487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16200000" flipH="1">
              <a:off x="-106096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2667000" y="1544267"/>
            <a:ext cx="1371600" cy="3276600"/>
            <a:chOff x="2667000" y="1752600"/>
            <a:chExt cx="1371600" cy="3276600"/>
          </a:xfrm>
        </p:grpSpPr>
        <p:cxnSp>
          <p:nvCxnSpPr>
            <p:cNvPr id="209" name="Straight Connector 208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30919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 rot="16200000" flipH="1">
              <a:off x="168223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108649" y="1502287"/>
            <a:ext cx="1301551" cy="3394780"/>
            <a:chOff x="8305800" y="896681"/>
            <a:chExt cx="1084645" cy="2829034"/>
          </a:xfrm>
        </p:grpSpPr>
        <p:grpSp>
          <p:nvGrpSpPr>
            <p:cNvPr id="234" name="Group 233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246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47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248" name="Straight Connector 247"/>
              <p:cNvCxnSpPr>
                <a:endCxn id="247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7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ounded Rectangle 234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486400" y="1544267"/>
            <a:ext cx="1371600" cy="3276600"/>
            <a:chOff x="2667000" y="1752600"/>
            <a:chExt cx="1371600" cy="3276600"/>
          </a:xfrm>
        </p:grpSpPr>
        <p:cxnSp>
          <p:nvCxnSpPr>
            <p:cNvPr id="251" name="Straight Connector 250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30919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 rot="16200000" flipH="1">
              <a:off x="168223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6928049" y="1502287"/>
            <a:ext cx="1301551" cy="3394780"/>
            <a:chOff x="8305800" y="896681"/>
            <a:chExt cx="1084645" cy="2829034"/>
          </a:xfrm>
        </p:grpSpPr>
        <p:grpSp>
          <p:nvGrpSpPr>
            <p:cNvPr id="259" name="Group 258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271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2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273" name="Straight Connector 272"/>
              <p:cNvCxnSpPr>
                <a:endCxn id="272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>
                <a:endCxn id="272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Rounded Rectangle 259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8305800" y="2153867"/>
            <a:ext cx="457200" cy="2057400"/>
            <a:chOff x="2667000" y="2362200"/>
            <a:chExt cx="1371600" cy="2057400"/>
          </a:xfrm>
        </p:grpSpPr>
        <p:cxnSp>
          <p:nvCxnSpPr>
            <p:cNvPr id="276" name="Straight Connector 275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Multi-algorithm simulation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887" y="5868537"/>
            <a:ext cx="898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</a:rPr>
              <a:t>Assumption: pathways are independent over short time periods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5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704975" y="1277006"/>
            <a:ext cx="5734050" cy="4981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  <a:lvl2pPr marL="548640" indent="-27432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3pPr>
            <a:lvl4pPr marL="1097280" indent="-27432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4pPr>
            <a:lvl5pPr marL="13716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None/>
            </a:pPr>
            <a:r>
              <a:rPr lang="en-US" sz="3000" b="1" dirty="0" smtClean="0"/>
              <a:t>Introduction</a:t>
            </a:r>
          </a:p>
          <a:p>
            <a:pPr marL="365760"/>
            <a:r>
              <a:rPr lang="en-US" sz="2800" dirty="0" smtClean="0"/>
              <a:t>Goals</a:t>
            </a:r>
          </a:p>
          <a:p>
            <a:pPr marL="365760"/>
            <a:r>
              <a:rPr lang="en-US" sz="2800" dirty="0" smtClean="0"/>
              <a:t>Approaches</a:t>
            </a:r>
          </a:p>
          <a:p>
            <a:pPr marL="365760"/>
            <a:r>
              <a:rPr lang="en-US" sz="2800" dirty="0" smtClean="0"/>
              <a:t>Multi-algorithm simulation</a:t>
            </a:r>
          </a:p>
          <a:p>
            <a:pPr marL="365760"/>
            <a:r>
              <a:rPr lang="en-US" sz="2800" dirty="0" smtClean="0"/>
              <a:t>Parameter estimation, verification, best practices</a:t>
            </a:r>
            <a:endParaRPr lang="en-US" dirty="0" smtClean="0"/>
          </a:p>
          <a:p>
            <a:pPr marL="0" indent="0">
              <a:spcBef>
                <a:spcPts val="2400"/>
              </a:spcBef>
              <a:buNone/>
            </a:pPr>
            <a:r>
              <a:rPr lang="en-US" sz="3000" b="1" dirty="0" smtClean="0"/>
              <a:t>Exercises</a:t>
            </a:r>
          </a:p>
          <a:p>
            <a:pPr marL="365760"/>
            <a:r>
              <a:rPr lang="en-US" sz="2800" dirty="0" smtClean="0"/>
              <a:t>Model building</a:t>
            </a:r>
          </a:p>
          <a:p>
            <a:pPr marL="365760"/>
            <a:r>
              <a:rPr lang="en-US" sz="2800" dirty="0" smtClean="0"/>
              <a:t>Parameter estimation</a:t>
            </a:r>
          </a:p>
          <a:p>
            <a:pPr marL="365760"/>
            <a:r>
              <a:rPr lang="en-US" sz="2800" dirty="0" smtClean="0"/>
              <a:t>Multi-algorithm simulation</a:t>
            </a:r>
          </a:p>
          <a:p>
            <a:pPr marL="365760"/>
            <a:r>
              <a:rPr lang="en-US" sz="2800" dirty="0" err="1" smtClean="0"/>
              <a:t>Submodel</a:t>
            </a:r>
            <a:r>
              <a:rPr lang="en-US" sz="2800" dirty="0" smtClean="0"/>
              <a:t> simulation</a:t>
            </a:r>
            <a:endParaRPr lang="en-US" sz="2800" dirty="0"/>
          </a:p>
          <a:p>
            <a:pPr marL="365760"/>
            <a:r>
              <a:rPr lang="en-US" sz="2800" dirty="0" smtClean="0"/>
              <a:t>Model annotation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5197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 err="1" smtClean="0"/>
              <a:t>submodel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580" y="1103590"/>
            <a:ext cx="7204841" cy="5454869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Approximate/continuous/timestep</a:t>
            </a:r>
          </a:p>
          <a:p>
            <a:pPr marL="365760"/>
            <a:r>
              <a:rPr lang="en-US" sz="2800" dirty="0" smtClean="0"/>
              <a:t>Simulate models over short </a:t>
            </a:r>
            <a:r>
              <a:rPr lang="en-US" sz="2800" dirty="0" err="1" smtClean="0"/>
              <a:t>timesteps</a:t>
            </a:r>
            <a:endParaRPr lang="en-US" sz="2800" dirty="0" smtClean="0"/>
          </a:p>
          <a:p>
            <a:pPr marL="365760"/>
            <a:r>
              <a:rPr lang="en-US" sz="2800" dirty="0" smtClean="0"/>
              <a:t>Synchronize models between </a:t>
            </a:r>
            <a:r>
              <a:rPr lang="en-US" sz="2800" dirty="0" err="1" smtClean="0"/>
              <a:t>timesteps</a:t>
            </a:r>
            <a:endParaRPr lang="en-US" sz="2800" dirty="0" smtClean="0"/>
          </a:p>
          <a:p>
            <a:pPr marL="365760"/>
            <a:r>
              <a:rPr lang="en-US" sz="2800" dirty="0" smtClean="0"/>
              <a:t>Low computational cost</a:t>
            </a:r>
          </a:p>
          <a:p>
            <a:pPr marL="365760"/>
            <a:r>
              <a:rPr lang="en-US" sz="2800" dirty="0" smtClean="0"/>
              <a:t>Low numerical accuracy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Exact/discrete</a:t>
            </a:r>
            <a:endParaRPr lang="en-US" sz="2800" b="1" dirty="0"/>
          </a:p>
          <a:p>
            <a:pPr marL="365760"/>
            <a:r>
              <a:rPr lang="en-US" sz="2800" dirty="0"/>
              <a:t>Resolve order of every individual reaction</a:t>
            </a:r>
          </a:p>
          <a:p>
            <a:pPr marL="365760"/>
            <a:r>
              <a:rPr lang="en-US" sz="2800" dirty="0" smtClean="0"/>
              <a:t>Synchronize submodels after every reaction</a:t>
            </a:r>
          </a:p>
          <a:p>
            <a:pPr marL="365760"/>
            <a:r>
              <a:rPr lang="en-US" sz="2800" dirty="0" smtClean="0"/>
              <a:t>High computational cost</a:t>
            </a:r>
          </a:p>
          <a:p>
            <a:pPr marL="365760"/>
            <a:r>
              <a:rPr lang="en-US" sz="2800" dirty="0" smtClean="0"/>
              <a:t>High numerical accuracy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128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8" y="2388476"/>
            <a:ext cx="8245365" cy="2151993"/>
          </a:xfrm>
        </p:spPr>
        <p:txBody>
          <a:bodyPr>
            <a:noAutofit/>
          </a:bodyPr>
          <a:lstStyle/>
          <a:p>
            <a:r>
              <a:rPr lang="en-US" sz="2800" dirty="0" smtClean="0"/>
              <a:t>Divide time into small steps</a:t>
            </a:r>
          </a:p>
          <a:p>
            <a:r>
              <a:rPr lang="en-US" sz="2800" dirty="0" smtClean="0"/>
              <a:t>Integrate submodels separately</a:t>
            </a:r>
          </a:p>
          <a:p>
            <a:r>
              <a:rPr lang="en-US" sz="2800" dirty="0" smtClean="0"/>
              <a:t>Update global state</a:t>
            </a:r>
          </a:p>
          <a:p>
            <a:r>
              <a:rPr lang="en-US" sz="2800" dirty="0" smtClean="0"/>
              <a:t>Reduce timestep until results converge</a:t>
            </a:r>
          </a:p>
        </p:txBody>
      </p:sp>
    </p:spTree>
    <p:extLst>
      <p:ext uri="{BB962C8B-B14F-4D97-AF65-F5344CB8AC3E}">
        <p14:creationId xmlns:p14="http://schemas.microsoft.com/office/powerpoint/2010/main" val="83878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Submodel</a:t>
            </a:r>
            <a:r>
              <a:rPr lang="en-US" dirty="0" smtClean="0"/>
              <a:t> execution order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6476" y="1418911"/>
            <a:ext cx="4040188" cy="487965"/>
          </a:xfrm>
        </p:spPr>
        <p:txBody>
          <a:bodyPr/>
          <a:lstStyle/>
          <a:p>
            <a:r>
              <a:rPr lang="en-US" dirty="0" smtClean="0"/>
              <a:t>Asynchronous integration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5735" y="1418911"/>
            <a:ext cx="4041775" cy="487965"/>
          </a:xfrm>
        </p:spPr>
        <p:txBody>
          <a:bodyPr/>
          <a:lstStyle/>
          <a:p>
            <a:r>
              <a:rPr lang="en-US" dirty="0" smtClean="0"/>
              <a:t>Synchronous integration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236476" y="2104191"/>
            <a:ext cx="4201897" cy="3623380"/>
            <a:chOff x="236476" y="2104191"/>
            <a:chExt cx="4201897" cy="3623380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396725" y="5651371"/>
              <a:ext cx="40416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276664" y="5575171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314571" y="5651371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768050" y="2104191"/>
              <a:ext cx="599702" cy="3394780"/>
              <a:chOff x="8305800" y="896681"/>
              <a:chExt cx="1084645" cy="2829034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63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65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66" name="Straight Connector 65"/>
                <p:cNvCxnSpPr>
                  <a:endCxn id="65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endCxn id="65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ounded Rectangle 56"/>
              <p:cNvSpPr/>
              <p:nvPr/>
            </p:nvSpPr>
            <p:spPr>
              <a:xfrm>
                <a:off x="8390922" y="129540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36476" y="2146171"/>
              <a:ext cx="369332" cy="3276600"/>
              <a:chOff x="316468" y="1544267"/>
              <a:chExt cx="369332" cy="32766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492462" y="2146171"/>
              <a:ext cx="369332" cy="3276600"/>
              <a:chOff x="316468" y="1544267"/>
              <a:chExt cx="369332" cy="32766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976772" y="2146171"/>
              <a:ext cx="599702" cy="3394780"/>
              <a:chOff x="8305800" y="896681"/>
              <a:chExt cx="1084645" cy="282903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82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84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85" name="Straight Connector 84"/>
                <p:cNvCxnSpPr>
                  <a:endCxn id="84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84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Rounded Rectangle 79"/>
              <p:cNvSpPr/>
              <p:nvPr/>
            </p:nvSpPr>
            <p:spPr>
              <a:xfrm>
                <a:off x="8390922" y="173355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3121573" y="3551174"/>
              <a:ext cx="65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…</a:t>
              </a:r>
              <a:endParaRPr lang="en-US" sz="32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9039" y="2104191"/>
            <a:ext cx="4201897" cy="3623380"/>
            <a:chOff x="4942103" y="2180391"/>
            <a:chExt cx="4201897" cy="3623380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5102352" y="5727571"/>
              <a:ext cx="40416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982291" y="5651371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 flipH="1" flipV="1">
              <a:off x="5020198" y="5727571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5473677" y="2180391"/>
              <a:ext cx="599702" cy="3394780"/>
              <a:chOff x="8305800" y="896681"/>
              <a:chExt cx="1084645" cy="2829034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97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99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100" name="Straight Connector 99"/>
                <p:cNvCxnSpPr>
                  <a:endCxn id="99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endCxn id="99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Rounded Rectangle 95"/>
              <p:cNvSpPr/>
              <p:nvPr/>
            </p:nvSpPr>
            <p:spPr>
              <a:xfrm>
                <a:off x="8390922" y="129540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942103" y="2222371"/>
              <a:ext cx="369332" cy="3276600"/>
              <a:chOff x="316468" y="1544267"/>
              <a:chExt cx="369332" cy="327660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</p:grpSp>
      <p:sp>
        <p:nvSpPr>
          <p:cNvPr id="119" name="Rounded Rectangle 118"/>
          <p:cNvSpPr/>
          <p:nvPr/>
        </p:nvSpPr>
        <p:spPr>
          <a:xfrm>
            <a:off x="5456304" y="3080403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456304" y="3587427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5456304" y="4189047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5456304" y="4790666"/>
            <a:ext cx="457135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5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9352"/>
            <a:ext cx="8229600" cy="53129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Based on SSA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Where possible, convert submodels to discrete submodels and simulate using SSA</a:t>
            </a:r>
          </a:p>
          <a:p>
            <a:pPr marL="365760"/>
            <a:r>
              <a:rPr lang="en-US" sz="2800" dirty="0" smtClean="0"/>
              <a:t>Simulate ODE </a:t>
            </a:r>
            <a:r>
              <a:rPr lang="en-US" sz="2800" dirty="0" smtClean="0">
                <a:sym typeface="Wingdings" panose="05000000000000000000" pitchFamily="2" charset="2"/>
              </a:rPr>
              <a:t>with SSA</a:t>
            </a:r>
          </a:p>
          <a:p>
            <a:pPr marL="365760"/>
            <a:r>
              <a:rPr lang="en-US" sz="2800" dirty="0" smtClean="0">
                <a:sym typeface="Wingdings" panose="05000000000000000000" pitchFamily="2" charset="2"/>
              </a:rPr>
              <a:t>Add explicit time to Boolean models</a:t>
            </a:r>
          </a:p>
          <a:p>
            <a:pPr marL="365760"/>
            <a:r>
              <a:rPr lang="en-US" sz="2800" dirty="0" smtClean="0">
                <a:sym typeface="Wingdings" panose="05000000000000000000" pitchFamily="2" charset="2"/>
              </a:rPr>
              <a:t>Merge SSA submodels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>
                <a:sym typeface="Wingdings" panose="05000000000000000000" pitchFamily="2" charset="2"/>
              </a:rPr>
              <a:t>Discretely schedule continuous </a:t>
            </a:r>
            <a:r>
              <a:rPr lang="en-US" sz="2800" b="1" dirty="0" err="1" smtClean="0">
                <a:sym typeface="Wingdings" panose="05000000000000000000" pitchFamily="2" charset="2"/>
              </a:rPr>
              <a:t>submodel</a:t>
            </a:r>
            <a:r>
              <a:rPr lang="en-US" sz="2800" b="1" dirty="0" smtClean="0">
                <a:sym typeface="Wingdings" panose="05000000000000000000" pitchFamily="2" charset="2"/>
              </a:rPr>
              <a:t> updates</a:t>
            </a:r>
          </a:p>
          <a:p>
            <a:pPr marL="365760"/>
            <a:r>
              <a:rPr lang="en-US" sz="2800" dirty="0" smtClean="0"/>
              <a:t>Treat continuous submodels as a single discrete </a:t>
            </a:r>
            <a:r>
              <a:rPr lang="en-US" sz="2800" dirty="0" err="1" smtClean="0"/>
              <a:t>pseudoreaction</a:t>
            </a:r>
            <a:r>
              <a:rPr lang="en-US" sz="2800" dirty="0" smtClean="0"/>
              <a:t> whose stoichiometry is time-variant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321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8837"/>
            <a:ext cx="8229600" cy="2183521"/>
          </a:xfrm>
        </p:spPr>
        <p:txBody>
          <a:bodyPr>
            <a:noAutofit/>
          </a:bodyPr>
          <a:lstStyle/>
          <a:p>
            <a:pPr marL="182880" lvl="1" indent="-182880">
              <a:buFont typeface="Arial" pitchFamily="34" charset="0"/>
              <a:buChar char="•"/>
            </a:pPr>
            <a:r>
              <a:rPr lang="en-US" sz="3200" dirty="0" smtClean="0"/>
              <a:t>Requires resolution of many events</a:t>
            </a:r>
          </a:p>
          <a:p>
            <a:pPr marL="182880" lvl="1" indent="-182880">
              <a:buFont typeface="Arial" pitchFamily="34" charset="0"/>
              <a:buChar char="•"/>
            </a:pPr>
            <a:r>
              <a:rPr lang="en-US" sz="3200" dirty="0" smtClean="0"/>
              <a:t>Computationally expensive</a:t>
            </a:r>
          </a:p>
          <a:p>
            <a:pPr marL="182880" lvl="1" indent="-182880">
              <a:buFont typeface="Arial" pitchFamily="34" charset="0"/>
              <a:buChar char="•"/>
            </a:pPr>
            <a:r>
              <a:rPr lang="en-US" sz="3200" dirty="0"/>
              <a:t>Implement using parallel discrete event </a:t>
            </a:r>
            <a:r>
              <a:rPr lang="en-US" sz="3200" dirty="0" smtClean="0"/>
              <a:t>simulation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159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470" y="2309648"/>
            <a:ext cx="6897061" cy="23411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Compare model to experimental data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Numerically minimize prediction error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Theory </a:t>
            </a:r>
            <a:r>
              <a:rPr lang="en-US" dirty="0" smtClean="0"/>
              <a:t>provides </a:t>
            </a:r>
            <a:r>
              <a:rPr lang="en-US" dirty="0" smtClean="0"/>
              <a:t>additional </a:t>
            </a:r>
            <a:r>
              <a:rPr lang="en-US" dirty="0" smtClean="0"/>
              <a:t>constraints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032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Cell theory provides periodic boundary constraint</a:t>
            </a:r>
          </a:p>
        </p:txBody>
      </p:sp>
      <p:pic>
        <p:nvPicPr>
          <p:cNvPr id="5" name="Picture 2" descr="C:\Users\jonrkarr\Google Drive\Karr Lab\presentations\presentation_2016_04_03_summer_school\tutorial\figures\Cell-the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1" y="971983"/>
            <a:ext cx="7767978" cy="55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0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Cell theory provides periodic boundary constraint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21" y="1497724"/>
                <a:ext cx="8797158" cy="4776951"/>
              </a:xfrm>
            </p:spPr>
            <p:txBody>
              <a:bodyPr>
                <a:normAutofit fontScale="92500"/>
              </a:bodyPr>
              <a:lstStyle/>
              <a:p>
                <a:pPr marL="365760">
                  <a:spcBef>
                    <a:spcPts val="2400"/>
                  </a:spcBef>
                </a:pPr>
                <a:r>
                  <a:rPr lang="en-US" sz="2400" dirty="0"/>
                  <a:t>Phenotype distribution constant over generations</a:t>
                </a:r>
              </a:p>
              <a:p>
                <a:pPr marL="365760">
                  <a:spcBef>
                    <a:spcPts val="2400"/>
                  </a:spcBef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initial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conditions</m:t>
                        </m:r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dynamics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initial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conditions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65760">
                  <a:spcBef>
                    <a:spcPts val="2400"/>
                  </a:spcBef>
                </a:pPr>
                <a:r>
                  <a:rPr lang="en-US" sz="2400" dirty="0"/>
                  <a:t>Example:</a:t>
                </a:r>
              </a:p>
              <a:p>
                <a:pPr marL="731520"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]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production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decay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)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]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type m:val="skw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production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k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type m:val="skw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decay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ln</m:t>
                        </m:r>
                        <m:r>
                          <a:rPr lang="en-US" sz="2400" i="1">
                            <a:latin typeface="Cambria Math"/>
                          </a:rPr>
                          <m:t>⁡(2)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k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⁡(2)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⁡(2)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1/2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21" y="1497724"/>
                <a:ext cx="8797158" cy="4776951"/>
              </a:xfrm>
              <a:blipFill rotWithShape="1">
                <a:blip r:embed="rId2"/>
                <a:stretch>
                  <a:fillRect t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3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341" y="1955042"/>
            <a:ext cx="7349319" cy="3394881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Statically verify model</a:t>
            </a:r>
          </a:p>
          <a:p>
            <a:pPr marL="365760"/>
            <a:r>
              <a:rPr lang="en-US" sz="2400" dirty="0" smtClean="0"/>
              <a:t>E.g. all </a:t>
            </a:r>
            <a:r>
              <a:rPr lang="en-US" sz="2400" dirty="0"/>
              <a:t>reactions mass and charge </a:t>
            </a:r>
            <a:r>
              <a:rPr lang="en-US" sz="2400" dirty="0" smtClean="0"/>
              <a:t>balanced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Dynamically verify submodels</a:t>
            </a:r>
          </a:p>
          <a:p>
            <a:pPr marL="365760"/>
            <a:r>
              <a:rPr lang="en-US" sz="2400" dirty="0" smtClean="0"/>
              <a:t>E.g. protein content doubles over cell cycle duration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Dynamically verify entire model</a:t>
            </a:r>
          </a:p>
          <a:p>
            <a:pPr marL="365760"/>
            <a:r>
              <a:rPr lang="en-US" sz="2400" dirty="0" smtClean="0"/>
              <a:t>E.g. cell divides in observed doubling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820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252" y="898636"/>
            <a:ext cx="8505497" cy="580171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Organization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Uses methods, objects, and modules to encapsulate data and procedures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Repository used to track revisions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Style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Clearly and consistently named variables, methods, classes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Annotation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Author name, last updated date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Commented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Testing</a:t>
            </a:r>
          </a:p>
          <a:p>
            <a:pPr marL="365760"/>
            <a:r>
              <a:rPr lang="en-US" sz="2400" dirty="0" smtClean="0"/>
              <a:t>Code is tested formally using unit testing</a:t>
            </a:r>
          </a:p>
          <a:p>
            <a:pPr marL="365760"/>
            <a:r>
              <a:rPr lang="en-US" sz="2400" dirty="0" smtClean="0"/>
              <a:t>Tests evaluated at each revision using continuous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65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6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0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50884"/>
            <a:ext cx="8229600" cy="5454868"/>
          </a:xfrm>
        </p:spPr>
        <p:txBody>
          <a:bodyPr>
            <a:normAutofit lnSpcReduction="10000"/>
          </a:bodyPr>
          <a:lstStyle/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Model building</a:t>
            </a:r>
          </a:p>
          <a:p>
            <a:pPr marL="411480" lvl="1" indent="0">
              <a:buNone/>
            </a:pPr>
            <a:r>
              <a:rPr lang="en-US" sz="2400" dirty="0" smtClean="0"/>
              <a:t>Assemble a small WC model from several data points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Model alignment and parameter estimation</a:t>
            </a:r>
          </a:p>
          <a:p>
            <a:pPr marL="411480" lvl="1" indent="0">
              <a:buNone/>
            </a:pPr>
            <a:r>
              <a:rPr lang="en-US" sz="2400" dirty="0" smtClean="0"/>
              <a:t>Use cell theory to identify parameter values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Multi-algorithm simulation</a:t>
            </a:r>
          </a:p>
          <a:p>
            <a:pPr marL="411480" lvl="1" indent="0">
              <a:buNone/>
            </a:pPr>
            <a:r>
              <a:rPr lang="en-US" sz="2400" dirty="0"/>
              <a:t>Implement hybrid FBA/SSA simulator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Individual </a:t>
            </a:r>
            <a:r>
              <a:rPr lang="en-US" sz="2800" b="1" dirty="0" err="1" smtClean="0"/>
              <a:t>submodel</a:t>
            </a:r>
            <a:r>
              <a:rPr lang="en-US" sz="2800" b="1" dirty="0" smtClean="0"/>
              <a:t> simulation</a:t>
            </a:r>
            <a:endParaRPr lang="en-US" sz="2800" b="1" dirty="0"/>
          </a:p>
          <a:p>
            <a:pPr marL="411480" lvl="1" indent="0">
              <a:buNone/>
            </a:pPr>
            <a:r>
              <a:rPr lang="en-US" sz="2500" dirty="0" smtClean="0"/>
              <a:t>Simulation single </a:t>
            </a:r>
            <a:r>
              <a:rPr lang="en-US" sz="2500" dirty="0" err="1" smtClean="0"/>
              <a:t>submodel</a:t>
            </a:r>
            <a:endParaRPr lang="en-US" sz="2500" dirty="0"/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/>
              <a:t>Best practices</a:t>
            </a:r>
          </a:p>
          <a:p>
            <a:pPr marL="411480" lvl="1" indent="0">
              <a:buNone/>
            </a:pPr>
            <a:r>
              <a:rPr lang="en-US" sz="2400" dirty="0" smtClean="0"/>
              <a:t>Annotate model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1081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385" y="2762251"/>
            <a:ext cx="5279231" cy="109537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dirty="0" smtClean="0"/>
              <a:t>Model reflects typical cell biology</a:t>
            </a:r>
          </a:p>
          <a:p>
            <a:pPr marL="0" indent="0" algn="ctr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dirty="0" smtClean="0"/>
              <a:t>Motivated by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pneumoniae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834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Submodels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757304"/>
              </p:ext>
            </p:extLst>
          </p:nvPr>
        </p:nvGraphicFramePr>
        <p:xfrm>
          <a:off x="554704" y="2447925"/>
          <a:ext cx="8034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76"/>
                <a:gridCol w="1533589"/>
                <a:gridCol w="1812989"/>
                <a:gridCol w="2301939"/>
              </a:tblGrid>
              <a:tr h="2095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Reactions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Enzymes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Metabolism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FBA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Several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Several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Transcription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RNA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 polymerase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Translation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protein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Ribosome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</a:t>
                      </a:r>
                      <a:r>
                        <a:rPr lang="en-US" sz="2400" baseline="0" dirty="0" smtClean="0"/>
                        <a:t> degradation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RNA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Rnase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7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</a:t>
            </a:r>
            <a:r>
              <a:rPr lang="en-US" dirty="0" err="1" smtClean="0"/>
              <a:t>submodel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5988"/>
              </p:ext>
            </p:extLst>
          </p:nvPr>
        </p:nvGraphicFramePr>
        <p:xfrm>
          <a:off x="42031" y="818866"/>
          <a:ext cx="9059939" cy="595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6"/>
                <a:gridCol w="1292289"/>
                <a:gridCol w="2186007"/>
                <a:gridCol w="2210938"/>
                <a:gridCol w="1651379"/>
              </a:tblGrid>
              <a:tr h="866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Metabolite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Biomass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Produce for  other pathways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Recycle from</a:t>
                      </a:r>
                      <a:r>
                        <a:rPr lang="en-US" sz="2000" baseline="0" dirty="0" smtClean="0"/>
                        <a:t> other pathways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Import</a:t>
                      </a:r>
                      <a:r>
                        <a:rPr lang="en-US" sz="2000" baseline="0" dirty="0" smtClean="0"/>
                        <a:t> from media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Glucose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Nucleobases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NMPs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GDP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NTPs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Amino acids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NAD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PPi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Pi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</a:t>
                      </a:r>
                      <a:r>
                        <a:rPr lang="en-US" sz="2000" baseline="-25000" dirty="0" smtClean="0"/>
                        <a:t>2</a:t>
                      </a:r>
                      <a:r>
                        <a:rPr lang="en-US" sz="2000" dirty="0" smtClean="0"/>
                        <a:t>O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</a:t>
                      </a:r>
                      <a:r>
                        <a:rPr lang="en-US" sz="2000" baseline="30000" dirty="0" smtClean="0"/>
                        <a:t>+</a:t>
                      </a:r>
                      <a:endParaRPr lang="en-US" sz="2000" baseline="30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O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CO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320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Internal metabolites</a:t>
                      </a:r>
                      <a:endParaRPr lang="en-US" sz="2000" baseline="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84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Non-metabolic submodels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914526"/>
            <a:ext cx="8848725" cy="341947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Transcription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/>
              <a:t>a</a:t>
            </a:r>
            <a:r>
              <a:rPr lang="en-US" sz="2000" dirty="0" smtClean="0"/>
              <a:t> ATP + </a:t>
            </a:r>
            <a:r>
              <a:rPr lang="en-US" sz="2000" i="1" dirty="0" smtClean="0"/>
              <a:t>c</a:t>
            </a:r>
            <a:r>
              <a:rPr lang="en-US" sz="2000" dirty="0" smtClean="0"/>
              <a:t> CTP + </a:t>
            </a:r>
            <a:r>
              <a:rPr lang="en-US" sz="2000" i="1" dirty="0" smtClean="0"/>
              <a:t>g</a:t>
            </a:r>
            <a:r>
              <a:rPr lang="en-US" sz="2000" dirty="0" smtClean="0"/>
              <a:t> GTP + </a:t>
            </a:r>
            <a:r>
              <a:rPr lang="en-US" sz="2000" i="1" dirty="0" smtClean="0"/>
              <a:t>u</a:t>
            </a:r>
            <a:r>
              <a:rPr lang="en-US" sz="2000" dirty="0" smtClean="0"/>
              <a:t> UTP 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> RNA +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PPi</a:t>
            </a:r>
            <a:r>
              <a:rPr lang="en-US" sz="2000" dirty="0" smtClean="0">
                <a:sym typeface="Wingdings" pitchFamily="2" charset="2"/>
              </a:rPr>
              <a:t> +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= </a:t>
            </a:r>
            <a:r>
              <a:rPr lang="en-US" sz="2000" i="1" dirty="0" smtClean="0">
                <a:sym typeface="Wingdings" pitchFamily="2" charset="2"/>
              </a:rPr>
              <a:t>a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c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g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u</a:t>
            </a:r>
            <a:endParaRPr lang="en-US" sz="2000" i="1" dirty="0" smtClean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Translation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/>
              <a:t>a</a:t>
            </a:r>
            <a:r>
              <a:rPr lang="en-US" sz="2000" dirty="0" smtClean="0"/>
              <a:t> Ala + </a:t>
            </a:r>
            <a:r>
              <a:rPr lang="en-US" sz="2000" i="1" dirty="0" smtClean="0"/>
              <a:t>c</a:t>
            </a:r>
            <a:r>
              <a:rPr lang="en-US" sz="2000" dirty="0" smtClean="0"/>
              <a:t> </a:t>
            </a:r>
            <a:r>
              <a:rPr lang="en-US" sz="2000" dirty="0" err="1" smtClean="0"/>
              <a:t>Cys</a:t>
            </a:r>
            <a:r>
              <a:rPr lang="en-US" sz="2000" dirty="0" smtClean="0"/>
              <a:t> + … + </a:t>
            </a:r>
            <a:r>
              <a:rPr lang="en-US" sz="2000" i="1" dirty="0" smtClean="0"/>
              <a:t>y</a:t>
            </a:r>
            <a:r>
              <a:rPr lang="en-US" sz="2000" dirty="0" smtClean="0"/>
              <a:t> Tyr + (2 </a:t>
            </a:r>
            <a:r>
              <a:rPr lang="en-US" sz="2000" i="1" dirty="0" smtClean="0"/>
              <a:t>l </a:t>
            </a:r>
            <a:r>
              <a:rPr lang="en-US" sz="2000" dirty="0" smtClean="0"/>
              <a:t>+ 3) GTP + (</a:t>
            </a:r>
            <a:r>
              <a:rPr lang="en-US" sz="2000" i="1" dirty="0" smtClean="0"/>
              <a:t>l</a:t>
            </a:r>
            <a:r>
              <a:rPr lang="en-US" sz="2000" dirty="0" smtClean="0"/>
              <a:t> + 4)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 smtClean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/>
            </a:r>
            <a:br>
              <a:rPr lang="en-US" sz="2000" dirty="0" smtClean="0">
                <a:sym typeface="Wingdings" pitchFamily="2" charset="2"/>
              </a:rPr>
            </a:br>
            <a:r>
              <a:rPr lang="en-US" sz="2000" dirty="0" smtClean="0">
                <a:sym typeface="Wingdings" pitchFamily="2" charset="2"/>
              </a:rPr>
              <a:t>Protein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GDP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Pi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  <a:endParaRPr lang="en-US" sz="2000" dirty="0" smtClean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RNA degradation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dirty="0" smtClean="0"/>
              <a:t>RNA + (</a:t>
            </a:r>
            <a:r>
              <a:rPr lang="en-US" sz="2000" i="1" dirty="0" smtClean="0"/>
              <a:t>l</a:t>
            </a:r>
            <a:r>
              <a:rPr lang="en-US" sz="2000" dirty="0" smtClean="0"/>
              <a:t> – 1)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i="1" dirty="0" smtClean="0">
                <a:sym typeface="Wingdings" pitchFamily="2" charset="2"/>
              </a:rPr>
              <a:t>a</a:t>
            </a:r>
            <a:r>
              <a:rPr lang="en-US" sz="2000" dirty="0" smtClean="0">
                <a:sym typeface="Wingdings" pitchFamily="2" charset="2"/>
              </a:rPr>
              <a:t> AMP + </a:t>
            </a:r>
            <a:r>
              <a:rPr lang="en-US" sz="2000" i="1" dirty="0" smtClean="0">
                <a:sym typeface="Wingdings" pitchFamily="2" charset="2"/>
              </a:rPr>
              <a:t>c</a:t>
            </a:r>
            <a:r>
              <a:rPr lang="en-US" sz="2000" dirty="0" smtClean="0">
                <a:sym typeface="Wingdings" pitchFamily="2" charset="2"/>
              </a:rPr>
              <a:t> CMP + </a:t>
            </a:r>
            <a:r>
              <a:rPr lang="en-US" sz="2000" i="1" dirty="0" smtClean="0">
                <a:sym typeface="Wingdings" pitchFamily="2" charset="2"/>
              </a:rPr>
              <a:t>g</a:t>
            </a:r>
            <a:r>
              <a:rPr lang="en-US" sz="2000" dirty="0" smtClean="0">
                <a:sym typeface="Wingdings" pitchFamily="2" charset="2"/>
              </a:rPr>
              <a:t> GMP + </a:t>
            </a:r>
            <a:r>
              <a:rPr lang="en-US" sz="2000" i="1" dirty="0" smtClean="0">
                <a:sym typeface="Wingdings" pitchFamily="2" charset="2"/>
              </a:rPr>
              <a:t>u</a:t>
            </a:r>
            <a:r>
              <a:rPr lang="en-US" sz="2000" dirty="0" smtClean="0">
                <a:sym typeface="Wingdings" pitchFamily="2" charset="2"/>
              </a:rPr>
              <a:t> UMP + (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- 1)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486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69" y="1362076"/>
            <a:ext cx="7815263" cy="456247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Enzymes needed for submodels</a:t>
            </a:r>
          </a:p>
          <a:p>
            <a:pPr marL="365760">
              <a:lnSpc>
                <a:spcPct val="90000"/>
              </a:lnSpc>
              <a:spcBef>
                <a:spcPts val="576"/>
              </a:spcBef>
            </a:pPr>
            <a:r>
              <a:rPr lang="en-US" sz="2000" dirty="0" smtClean="0"/>
              <a:t>RNA</a:t>
            </a:r>
          </a:p>
          <a:p>
            <a:pPr marL="365760">
              <a:lnSpc>
                <a:spcPct val="90000"/>
              </a:lnSpc>
              <a:spcBef>
                <a:spcPts val="576"/>
              </a:spcBef>
            </a:pPr>
            <a:r>
              <a:rPr lang="en-US" sz="2000" dirty="0" smtClean="0"/>
              <a:t>Protein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Metabolic reactants and byproducts of all submodels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Amino acids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NTPs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NDPs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NMPs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 err="1"/>
              <a:t>PPi</a:t>
            </a:r>
            <a:endParaRPr lang="en-US" sz="2000" dirty="0"/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Pi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H2O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H+</a:t>
            </a:r>
          </a:p>
          <a:p>
            <a:pPr>
              <a:lnSpc>
                <a:spcPct val="9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818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laws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04114" y="1255597"/>
                <a:ext cx="4735773" cy="498143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Metabolism</a:t>
                </a:r>
              </a:p>
              <a:p>
                <a:pPr marL="525780" indent="-3429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  <m:r>
                          <a:rPr lang="en-US" sz="1800" i="1">
                            <a:latin typeface="Cambria Math"/>
                          </a:rPr>
                          <m:t>=</m:t>
                        </m:r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1">
                            <a:latin typeface="Cambria Math"/>
                          </a:rPr>
                          <m:t>max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Enzyme</m:t>
                        </m:r>
                      </m:e>
                    </m:d>
                  </m:oMath>
                </a14:m>
                <a:endParaRPr lang="en-US" sz="1800" dirty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Transcription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𝑣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800" i="0">
                        <a:latin typeface="Cambria Math"/>
                      </a:rPr>
                      <m:t>RnaPol</m:t>
                    </m:r>
                    <m:r>
                      <a:rPr lang="en-US" sz="18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8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TP</m:t>
                        </m:r>
                      </m:e>
                    </m:d>
                  </m:oMath>
                </a14:m>
                <a:endParaRPr lang="en-US" sz="1800" i="1" dirty="0" smtClean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Translation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𝑣</m:t>
                    </m:r>
                    <m:r>
                      <a:rPr lang="en-US" sz="18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RNA</m:t>
                    </m:r>
                    <m:r>
                      <a:rPr lang="en-US" sz="1800" b="0" i="1" smtClean="0">
                        <a:latin typeface="Cambria Math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Ribosome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𝐴𝐴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RNA degradation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</a:rPr>
                      <m:t>𝑣</m:t>
                    </m:r>
                    <m:r>
                      <a:rPr lang="en-US" sz="18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/>
                          </a:rPr>
                          <m:t>max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RNase</m:t>
                        </m:r>
                      </m:e>
                    </m:d>
                  </m:oMath>
                </a14:m>
                <a:endParaRPr lang="en-US" sz="1800" b="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RN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4114" y="1255597"/>
                <a:ext cx="4735773" cy="4981433"/>
              </a:xfrm>
              <a:blipFill rotWithShape="1">
                <a:blip r:embed="rId2"/>
                <a:stretch>
                  <a:fillRect l="-2062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34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004490"/>
              </p:ext>
            </p:extLst>
          </p:nvPr>
        </p:nvGraphicFramePr>
        <p:xfrm>
          <a:off x="118733" y="2064654"/>
          <a:ext cx="8906534" cy="277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451"/>
                <a:gridCol w="6314083"/>
              </a:tblGrid>
              <a:tr h="3091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File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Description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54811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Model.xlsx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Template model description and data</a:t>
                      </a:r>
                      <a:r>
                        <a:rPr lang="en-US" sz="2400" baseline="0" dirty="0" smtClean="0"/>
                        <a:t> to build model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excercise*.py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Template code for exercises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 smtClean="0"/>
                        <a:t>Reads</a:t>
                      </a:r>
                      <a:r>
                        <a:rPr lang="en-US" sz="2400" baseline="0" dirty="0" smtClean="0"/>
                        <a:t> model from Excel into Python object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analysis.py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Plots</a:t>
                      </a:r>
                      <a:r>
                        <a:rPr lang="en-US" sz="2400" baseline="0" dirty="0" smtClean="0"/>
                        <a:t> simulation results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util.py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Utility methods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45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4084"/>
            <a:ext cx="8229600" cy="4039737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400" b="1" dirty="0" smtClean="0"/>
              <a:t>Model represented by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2400" b="1" dirty="0" smtClean="0"/>
              <a:t> object</a:t>
            </a:r>
          </a:p>
          <a:p>
            <a:r>
              <a:rPr lang="en-US" sz="2400" dirty="0" smtClean="0"/>
              <a:t>Submodels</a:t>
            </a:r>
          </a:p>
          <a:p>
            <a:pPr lvl="1"/>
            <a:r>
              <a:rPr lang="en-US" sz="2000" dirty="0" smtClean="0"/>
              <a:t>Species/compartments</a:t>
            </a:r>
            <a:endParaRPr lang="en-US" sz="1600" dirty="0" smtClean="0"/>
          </a:p>
          <a:p>
            <a:pPr lvl="1"/>
            <a:r>
              <a:rPr lang="en-US" sz="2000" dirty="0" smtClean="0"/>
              <a:t>Reactions</a:t>
            </a:r>
          </a:p>
          <a:p>
            <a:r>
              <a:rPr lang="en-US" sz="2400" dirty="0" smtClean="0"/>
              <a:t>Compartments</a:t>
            </a:r>
          </a:p>
          <a:p>
            <a:r>
              <a:rPr lang="en-US" sz="2400" dirty="0" smtClean="0"/>
              <a:t>Species</a:t>
            </a:r>
          </a:p>
          <a:p>
            <a:r>
              <a:rPr lang="en-US" sz="2400" dirty="0" smtClean="0"/>
              <a:t>Reactions</a:t>
            </a:r>
          </a:p>
          <a:p>
            <a:pPr lvl="1"/>
            <a:r>
              <a:rPr lang="en-US" sz="2000" dirty="0"/>
              <a:t>Participants</a:t>
            </a:r>
          </a:p>
          <a:p>
            <a:pPr lvl="2"/>
            <a:r>
              <a:rPr lang="en-US" sz="1600" dirty="0" smtClean="0"/>
              <a:t>Species</a:t>
            </a:r>
            <a:endParaRPr lang="en-US" sz="1600" dirty="0"/>
          </a:p>
          <a:p>
            <a:pPr lvl="2"/>
            <a:r>
              <a:rPr lang="en-US" sz="1600" dirty="0" smtClean="0"/>
              <a:t>Compartment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962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247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Motivation: Comprehensively </a:t>
            </a:r>
            <a:br>
              <a:rPr lang="en-US" dirty="0" smtClean="0"/>
            </a:br>
            <a:r>
              <a:rPr lang="en-US" dirty="0" smtClean="0"/>
              <a:t>understand and manipulate cells</a:t>
            </a:r>
            <a:endParaRPr lang="en-US" dirty="0"/>
          </a:p>
        </p:txBody>
      </p:sp>
      <p:pic>
        <p:nvPicPr>
          <p:cNvPr id="58" name="Content Placeholder 11" descr="model overvie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r="1285"/>
          <a:stretch>
            <a:fillRect/>
          </a:stretch>
        </p:blipFill>
        <p:spPr>
          <a:xfrm>
            <a:off x="1075592" y="1300062"/>
            <a:ext cx="6992816" cy="49746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0747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889"/>
            <a:ext cx="8229600" cy="5186855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model.getModelFromExcel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fileName:string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Reads model from Excel</a:t>
            </a:r>
          </a:p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model.Model.calcInitialConditions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 smtClean="0">
                <a:solidFill>
                  <a:srgbClr val="00ADEF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 smtClean="0">
                <a:solidFill>
                  <a:srgbClr val="00ADEF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Calculates initial conditions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model.Submodel.updateLocalState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&gt;), </a:t>
            </a:r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model.Submodel.updateGlobalState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cs typeface="Courier New" panose="02070309020205020404" pitchFamily="49" charset="0"/>
              </a:rPr>
              <a:t/>
            </a:r>
            <a:br>
              <a:rPr lang="en-US" sz="1800" dirty="0"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Updates </a:t>
            </a:r>
            <a:r>
              <a:rPr lang="en-US" sz="1800" dirty="0" err="1" smtClean="0">
                <a:latin typeface="+mj-lt"/>
                <a:cs typeface="Courier New" panose="02070309020205020404" pitchFamily="49" charset="0"/>
              </a:rPr>
              <a:t>submodel</a:t>
            </a: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 state from model, updates global state from </a:t>
            </a:r>
            <a:r>
              <a:rPr lang="en-US" sz="1800" dirty="0" err="1" smtClean="0">
                <a:latin typeface="+mj-lt"/>
                <a:cs typeface="Courier New" panose="02070309020205020404" pitchFamily="49" charset="0"/>
              </a:rPr>
              <a:t>submodel</a:t>
            </a:r>
            <a:endParaRPr lang="en-US" sz="1800" dirty="0" smtClean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model.Submodel.calcReactionRates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reactions:list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speciesConcentrations:dict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Returns array with rates of every reaction in a </a:t>
            </a:r>
            <a:r>
              <a:rPr lang="en-US" sz="1800" dirty="0" err="1" smtClean="0"/>
              <a:t>submodel</a:t>
            </a:r>
            <a:endParaRPr lang="en-US" sz="1800" dirty="0" smtClean="0"/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model.FbaSubmodel.calcBounds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timeStep:int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Returns array with upper and lower bounds for reactions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model.Submodel.executeReaction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speciesCounts:dict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reaction:Reaction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Updates species counts with stoichiometry of the reaction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model.Model.calcMass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model.Model.calcVolume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Updates cell mass and volume</a:t>
            </a:r>
          </a:p>
        </p:txBody>
      </p:sp>
    </p:spTree>
    <p:extLst>
      <p:ext uri="{BB962C8B-B14F-4D97-AF65-F5344CB8AC3E}">
        <p14:creationId xmlns:p14="http://schemas.microsoft.com/office/powerpoint/2010/main" val="258671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Cell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873"/>
            <a:ext cx="8229600" cy="581747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model.Model.speciesCounts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Represents species copy numbers as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800" dirty="0" smtClean="0"/>
              <a:t> </a:t>
            </a:r>
            <a:r>
              <a:rPr lang="en-US" sz="1800" dirty="0"/>
              <a:t>array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Rows represent species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Columns represent compartments</a:t>
            </a: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model.Submodel.speciesCounts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Represents species copy numbers as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model.Model.getSpeciesCountsDict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model.Model.setSpeciesCountsDict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counts:dict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Gets, sets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cs typeface="Courier New" panose="02070309020205020404" pitchFamily="49" charset="0"/>
              </a:rPr>
              <a:t> of species counts</a:t>
            </a:r>
          </a:p>
          <a:p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model.Model.getSpeciesConcentrations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model.Submodel.getSpeciesConcentrations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Gets species concentrations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model.Model.mass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model.Model.extracellularvolume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model.Submodel.extracellularVolume</a:t>
            </a:r>
            <a:r>
              <a:rPr lang="en-US" sz="1800" dirty="0" smtClean="0">
                <a:solidFill>
                  <a:srgbClr val="00ADEF"/>
                </a:solidFill>
              </a:rPr>
              <a:t/>
            </a:r>
            <a:br>
              <a:rPr lang="en-US" sz="1800" dirty="0" smtClean="0">
                <a:solidFill>
                  <a:srgbClr val="00ADEF"/>
                </a:solidFill>
              </a:rPr>
            </a:br>
            <a:r>
              <a:rPr lang="en-US" sz="1800" dirty="0" smtClean="0"/>
              <a:t>Cell mass, cell volume, extracellular volume</a:t>
            </a: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model.FbaSubmodel.growth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model.FbaSubmodel.reactionFluxes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Growth rate and reaction fluxes</a:t>
            </a:r>
          </a:p>
        </p:txBody>
      </p:sp>
    </p:spTree>
    <p:extLst>
      <p:ext uri="{BB962C8B-B14F-4D97-AF65-F5344CB8AC3E}">
        <p14:creationId xmlns:p14="http://schemas.microsoft.com/office/powerpoint/2010/main" val="391873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77"/>
            <a:ext cx="8454788" cy="4340695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model.Model.getComponentById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id:string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Returns model component with </a:t>
            </a:r>
            <a:r>
              <a:rPr lang="en-US" sz="1800" dirty="0" smtClean="0">
                <a:cs typeface="Courier New" panose="02070309020205020404" pitchFamily="49" charset="0"/>
              </a:rPr>
              <a:t>id</a:t>
            </a:r>
            <a:endParaRPr lang="en-US" sz="1800" dirty="0" smtClean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model.Reaction.getStoichiometryString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Returns string representation of reaction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analysis.plot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speciesCounts:numpy.ndarray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selectedSpeciesCompartments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 smtClean="0">
                <a:solidFill>
                  <a:schemeClr val="accent3"/>
                </a:solidFill>
                <a:latin typeface="+mj-lt"/>
                <a:cs typeface="Courier New" panose="02070309020205020404" pitchFamily="49" charset="0"/>
              </a:rPr>
              <a:t>list of ids e.g. “ATP[c]”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units:str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“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fileName:str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 smtClean="0"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Plots simulation results</a:t>
            </a:r>
          </a:p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numpy.random.seed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seed:int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Seeds PRNG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125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1: Building models from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925"/>
            <a:ext cx="8229600" cy="3697014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sz="2800" dirty="0" smtClean="0"/>
              <a:t>Learn </a:t>
            </a:r>
            <a:r>
              <a:rPr lang="en-US" sz="2800" dirty="0"/>
              <a:t>how to build </a:t>
            </a:r>
            <a:r>
              <a:rPr lang="en-US" sz="2800" dirty="0" smtClean="0"/>
              <a:t>WC </a:t>
            </a:r>
            <a:r>
              <a:rPr lang="en-US" sz="2800" dirty="0"/>
              <a:t>models </a:t>
            </a:r>
            <a:r>
              <a:rPr lang="en-US" sz="2800" dirty="0" smtClean="0"/>
              <a:t>from data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Build list of </a:t>
            </a:r>
            <a:r>
              <a:rPr lang="en-US" sz="2800" dirty="0" smtClean="0"/>
              <a:t>species, reactions from </a:t>
            </a:r>
            <a:r>
              <a:rPr lang="en-US" sz="2800" dirty="0" smtClean="0"/>
              <a:t>metabolic reconstruction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Use transcription, translation, RNA degradation templates to create individual reactions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Enumerate initial conditions from </a:t>
            </a:r>
            <a:r>
              <a:rPr lang="en-US" sz="2800" dirty="0" smtClean="0"/>
              <a:t>RNA </a:t>
            </a:r>
            <a:r>
              <a:rPr lang="en-US" sz="2800" dirty="0" smtClean="0"/>
              <a:t>and metabolite copy numbers/concentrations</a:t>
            </a:r>
          </a:p>
        </p:txBody>
      </p:sp>
    </p:spTree>
    <p:extLst>
      <p:ext uri="{BB962C8B-B14F-4D97-AF65-F5344CB8AC3E}">
        <p14:creationId xmlns:p14="http://schemas.microsoft.com/office/powerpoint/2010/main" val="97122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2: Aligning submodels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3950"/>
                <a:ext cx="8229600" cy="528144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US" sz="2800" dirty="0" smtClean="0"/>
                  <a:t>Learn how to build internally consistent models </a:t>
                </a:r>
                <a:r>
                  <a:rPr lang="en-US" sz="2800" dirty="0" smtClean="0"/>
                  <a:t>by</a:t>
                </a:r>
                <a:endParaRPr lang="en-US" sz="28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 smtClean="0"/>
                  <a:t>Calculating transcription, translation, RNA degradation rate parameters</a:t>
                </a:r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 smtClean="0"/>
                  <a:t>Calculating metabolism output </a:t>
                </a:r>
                <a:r>
                  <a:rPr lang="en-US" sz="2400" dirty="0" err="1" smtClean="0"/>
                  <a:t>pseudoreaction</a:t>
                </a:r>
                <a:r>
                  <a:rPr lang="en-US" sz="2400" dirty="0" smtClean="0"/>
                  <a:t> (FBA objective)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800" dirty="0" smtClean="0"/>
                  <a:t>Use </a:t>
                </a:r>
                <a:r>
                  <a:rPr lang="en-US" sz="2800" dirty="0"/>
                  <a:t>cell theory to calculate rate constants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800" dirty="0"/>
                  <a:t>Sum net effects of non-metabolic submodels and cell composition to calculate metabolism output (FBA objective</a:t>
                </a:r>
                <a:r>
                  <a:rPr lang="en-US" sz="2800" dirty="0" smtClean="0"/>
                  <a:t>)</a:t>
                </a:r>
              </a:p>
              <a:p>
                <a:pPr lvl="1">
                  <a:spcBef>
                    <a:spcPts val="2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Production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Metabolite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nary>
                          <m:nary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3950"/>
                <a:ext cx="8229600" cy="5281443"/>
              </a:xfrm>
              <a:blipFill rotWithShape="1">
                <a:blip r:embed="rId2"/>
                <a:stretch>
                  <a:fillRect l="-1259" t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67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421" y="1091821"/>
                <a:ext cx="8789158" cy="5431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Metabolism</a:t>
                </a:r>
              </a:p>
              <a:p>
                <a:pPr marL="525780" indent="-34290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Curated from literature</a:t>
                </a:r>
                <a:endParaRPr lang="en-US" sz="1600" i="1" dirty="0" smtClean="0">
                  <a:latin typeface="Cambria Math"/>
                </a:endParaRPr>
              </a:p>
              <a:p>
                <a:pPr marL="525780" indent="-3429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  <m:r>
                          <a:rPr lang="en-US" sz="1600" i="1">
                            <a:latin typeface="Cambria Math"/>
                          </a:rPr>
                          <m:t>=</m:t>
                        </m:r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1">
                            <a:latin typeface="Cambria Math"/>
                          </a:rPr>
                          <m:t>max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Enzyme</m:t>
                        </m:r>
                      </m:e>
                    </m:d>
                  </m:oMath>
                </a14:m>
                <a:endParaRPr lang="en-US" sz="1600" dirty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Transcription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Calculated from RNA copy number, half-life, and cell cycle length</a:t>
                </a:r>
                <a:endParaRPr lang="en-US" sz="16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𝑣</m:t>
                    </m:r>
                    <m:r>
                      <a:rPr lang="en-US" sz="16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degradation</m:t>
                    </m:r>
                    <m:r>
                      <a:rPr lang="en-US" sz="1600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dilution</m:t>
                    </m:r>
                    <m:r>
                      <a:rPr lang="en-US" sz="1600" b="0" i="0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RNA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/>
                          </a:rPr>
                          <m:t>RNA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cell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/>
                          </a:rPr>
                          <m:t>RNA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600" i="0">
                        <a:latin typeface="Cambria Math"/>
                      </a:rPr>
                      <m:t>RnaPol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6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TP</m:t>
                        </m:r>
                      </m:e>
                    </m:d>
                  </m:oMath>
                </a14:m>
                <a:endParaRPr lang="en-US" sz="1600" i="1" dirty="0" smtClean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Translation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Calculated from amino acids, RNA, and ribosome concentrations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𝑣</m:t>
                    </m:r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di</m:t>
                    </m:r>
                    <m:r>
                      <m:rPr>
                        <m:sty m:val="p"/>
                      </m:rPr>
                      <a:rPr lang="en-US" sz="1600">
                        <a:latin typeface="Cambria Math"/>
                      </a:rPr>
                      <m:t>lution</m:t>
                    </m:r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cell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Protein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RNA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Ribosome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𝐴𝐴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RNA degradation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Characterized by typical RNA half-life</a:t>
                </a:r>
                <a:endParaRPr lang="en-US" sz="16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</a:rPr>
                      <m:t>𝑣</m:t>
                    </m:r>
                    <m:r>
                      <a:rPr lang="en-US" sz="16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RNase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RNA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RN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21" y="1091821"/>
                <a:ext cx="8789158" cy="5431809"/>
              </a:xfrm>
              <a:blipFill rotWithShape="1">
                <a:blip r:embed="rId2"/>
                <a:stretch>
                  <a:fillRect l="-693" t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4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parameters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456377"/>
              </p:ext>
            </p:extLst>
          </p:nvPr>
        </p:nvGraphicFramePr>
        <p:xfrm>
          <a:off x="457200" y="2230818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Submodel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Vmax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Km (</a:t>
                      </a:r>
                      <a:r>
                        <a:rPr lang="en-US" sz="2400" dirty="0" err="1" smtClean="0"/>
                        <a:t>mM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Metabolism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Given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N/A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2.33 </a:t>
                      </a:r>
                      <a:r>
                        <a:rPr lang="en-US" sz="2400" dirty="0" smtClean="0"/>
                        <a:t>×</a:t>
                      </a:r>
                      <a:r>
                        <a:rPr lang="en-US" sz="2400" dirty="0" smtClean="0"/>
                        <a:t> 10</a:t>
                      </a:r>
                      <a:r>
                        <a:rPr lang="en-US" sz="2400" baseline="30000" dirty="0" smtClean="0"/>
                        <a:t>-4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2.66 </a:t>
                      </a:r>
                      <a:r>
                        <a:rPr lang="en-US" sz="2400" dirty="0" smtClean="0"/>
                        <a:t>×</a:t>
                      </a:r>
                      <a:r>
                        <a:rPr lang="en-US" sz="2400" dirty="0" smtClean="0"/>
                        <a:t> 10</a:t>
                      </a:r>
                      <a:r>
                        <a:rPr lang="en-US" sz="2400" baseline="30000" dirty="0" smtClean="0"/>
                        <a:t>2</a:t>
                      </a:r>
                      <a:r>
                        <a:rPr lang="en-US" sz="2400" baseline="0" dirty="0" smtClean="0"/>
                        <a:t> M</a:t>
                      </a:r>
                      <a:r>
                        <a:rPr lang="en-US" sz="2400" baseline="30000" dirty="0" smtClean="0"/>
                        <a:t>-1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5.00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 degradation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2.31 </a:t>
                      </a:r>
                      <a:r>
                        <a:rPr lang="en-US" sz="2400" dirty="0" smtClean="0"/>
                        <a:t>×</a:t>
                      </a:r>
                      <a:r>
                        <a:rPr lang="en-US" sz="2400" dirty="0" smtClean="0"/>
                        <a:t> 10</a:t>
                      </a:r>
                      <a:r>
                        <a:rPr lang="en-US" sz="2400" baseline="30000" dirty="0" smtClean="0"/>
                        <a:t>-4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1.81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× 10</a:t>
                      </a:r>
                      <a:r>
                        <a:rPr lang="en-US" sz="2400" baseline="30000" dirty="0" smtClean="0"/>
                        <a:t>-4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3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production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301003"/>
              </p:ext>
            </p:extLst>
          </p:nvPr>
        </p:nvGraphicFramePr>
        <p:xfrm>
          <a:off x="379412" y="900731"/>
          <a:ext cx="8385176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294"/>
                <a:gridCol w="2096294"/>
                <a:gridCol w="2096294"/>
                <a:gridCol w="209629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Metabolite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Molecules/cell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Metabolite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Molecules/cell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ALA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2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PHE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2.39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4.09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3.44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ASN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4.45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3.62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1.16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TYR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GLN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2.47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VAL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3.38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GLU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2.27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-1.04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GLY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1.10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GDP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5.81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H2O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1.05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2.16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4.97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ILE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2.93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PI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4.71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LEU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PPI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4.38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LYS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1.07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MET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2.14 × </a:t>
                      </a:r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76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3: Multi-algorithm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381"/>
            <a:ext cx="8229600" cy="3459119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/>
              <a:t>Goal</a:t>
            </a:r>
          </a:p>
          <a:p>
            <a:pPr marL="365760"/>
            <a:r>
              <a:rPr lang="en-US" sz="2400" dirty="0" smtClean="0"/>
              <a:t>Learn how to simulate multi-algorithm models by </a:t>
            </a:r>
            <a:endParaRPr lang="en-US" sz="2400" dirty="0"/>
          </a:p>
          <a:p>
            <a:pPr marL="731520" lvl="1"/>
            <a:r>
              <a:rPr lang="en-US" sz="2400" dirty="0" smtClean="0"/>
              <a:t>Implementing a simulator for FBA and SSA</a:t>
            </a:r>
            <a:endParaRPr lang="en-US" sz="24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Approach</a:t>
            </a:r>
            <a:endParaRPr lang="en-US" sz="2800" b="1" dirty="0"/>
          </a:p>
          <a:p>
            <a:pPr marL="365760"/>
            <a:r>
              <a:rPr lang="en-US" sz="2400" dirty="0" smtClean="0"/>
              <a:t>Combine non-metabolic submodels into a single </a:t>
            </a:r>
            <a:r>
              <a:rPr lang="en-US" sz="2400" dirty="0" err="1" smtClean="0"/>
              <a:t>submodel</a:t>
            </a:r>
            <a:endParaRPr lang="en-US" sz="2400" dirty="0" smtClean="0"/>
          </a:p>
          <a:p>
            <a:pPr marL="365760"/>
            <a:r>
              <a:rPr lang="en-US" sz="2400" dirty="0" smtClean="0"/>
              <a:t>Synchronize state between FBA and SSA models</a:t>
            </a:r>
          </a:p>
          <a:p>
            <a:pPr marL="365760"/>
            <a:r>
              <a:rPr lang="en-US" sz="2400" dirty="0" smtClean="0"/>
              <a:t>Use SSA and FBA and simulate the combined model</a:t>
            </a:r>
          </a:p>
        </p:txBody>
      </p:sp>
    </p:spTree>
    <p:extLst>
      <p:ext uri="{BB962C8B-B14F-4D97-AF65-F5344CB8AC3E}">
        <p14:creationId xmlns:p14="http://schemas.microsoft.com/office/powerpoint/2010/main" val="270422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Psuedocode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76" y="1040528"/>
            <a:ext cx="8481848" cy="550216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Initialize </a:t>
            </a:r>
            <a:r>
              <a:rPr lang="en-US" sz="2400" dirty="0" smtClean="0"/>
              <a:t>state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for t = 0; t &lt; </a:t>
            </a:r>
            <a:r>
              <a:rPr lang="en-US" sz="2400" dirty="0" err="1" smtClean="0"/>
              <a:t>tMax</a:t>
            </a:r>
            <a:r>
              <a:rPr lang="en-US" sz="2400" dirty="0" smtClean="0"/>
              <a:t>; t+= </a:t>
            </a:r>
            <a:r>
              <a:rPr lang="en-US" sz="2400" dirty="0" err="1" smtClean="0"/>
              <a:t>dt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Simulate SSA submodels for </a:t>
            </a:r>
            <a:r>
              <a:rPr lang="en-US" sz="2400" dirty="0" err="1" smtClean="0"/>
              <a:t>dt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t2=t</a:t>
            </a:r>
            <a:endParaRPr lang="en-US" sz="2400" dirty="0" smtClean="0"/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</a:t>
            </a:r>
            <a:r>
              <a:rPr lang="en-US" sz="2400" dirty="0" smtClean="0"/>
              <a:t>SSA reaction rates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time to next SSA </a:t>
            </a:r>
            <a:r>
              <a:rPr lang="en-US" sz="2400" dirty="0" smtClean="0"/>
              <a:t>reaction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dt2 </a:t>
            </a:r>
            <a:r>
              <a:rPr lang="en-US" sz="2400" dirty="0" smtClean="0"/>
              <a:t>= exponential(sum(rates))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next SSA </a:t>
            </a:r>
            <a:r>
              <a:rPr lang="en-US" sz="2400" dirty="0" smtClean="0"/>
              <a:t>reaction: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smtClean="0"/>
              <a:t>multinomial(rates</a:t>
            </a:r>
            <a:r>
              <a:rPr lang="en-US" sz="2400" dirty="0" smtClean="0"/>
              <a:t>)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Update time: </a:t>
            </a:r>
            <a:r>
              <a:rPr lang="en-US" sz="2400" dirty="0" smtClean="0"/>
              <a:t>t2 </a:t>
            </a:r>
            <a:r>
              <a:rPr lang="en-US" sz="2400" dirty="0" smtClean="0"/>
              <a:t>= </a:t>
            </a:r>
            <a:r>
              <a:rPr lang="en-US" sz="2400" dirty="0" smtClean="0"/>
              <a:t>t2 </a:t>
            </a:r>
            <a:r>
              <a:rPr lang="en-US" sz="2400" dirty="0" smtClean="0"/>
              <a:t>+ </a:t>
            </a:r>
            <a:r>
              <a:rPr lang="en-US" sz="2400" dirty="0" smtClean="0"/>
              <a:t>dt2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Update state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Simulate FBA </a:t>
            </a:r>
            <a:r>
              <a:rPr lang="en-US" sz="2400" dirty="0" err="1" smtClean="0"/>
              <a:t>submodel</a:t>
            </a: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	Calculate </a:t>
            </a:r>
            <a:r>
              <a:rPr lang="en-US" sz="2400" dirty="0" smtClean="0"/>
              <a:t>growth rate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Update 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740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6325"/>
            <a:ext cx="8229600" cy="401232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Represent multiple pathways with different structures and dynamics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Represent well- and poorly-characterized pathways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Integrate heterogeneous data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Train models from incomplete and noisy data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Integrate molecular information over many orders of length and time</a:t>
            </a:r>
          </a:p>
        </p:txBody>
      </p:sp>
    </p:spTree>
    <p:extLst>
      <p:ext uri="{BB962C8B-B14F-4D97-AF65-F5344CB8AC3E}">
        <p14:creationId xmlns:p14="http://schemas.microsoft.com/office/powerpoint/2010/main" val="358753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Testing submodels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313"/>
            <a:ext cx="8229600" cy="4798708"/>
          </a:xfrm>
        </p:spPr>
        <p:txBody>
          <a:bodyPr anchor="t"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Goal</a:t>
            </a:r>
          </a:p>
          <a:p>
            <a:pPr marL="365760"/>
            <a:r>
              <a:rPr lang="en-US" sz="2400" dirty="0" smtClean="0"/>
              <a:t>Learn how to test individual submodels so that submodels can be developed separately by</a:t>
            </a:r>
          </a:p>
          <a:p>
            <a:pPr marL="731520" lvl="1"/>
            <a:r>
              <a:rPr lang="en-US" sz="2400" dirty="0" smtClean="0"/>
              <a:t>Testing metabolism </a:t>
            </a:r>
            <a:r>
              <a:rPr lang="en-US" sz="2400" dirty="0" err="1" smtClean="0"/>
              <a:t>submodel</a:t>
            </a:r>
            <a:r>
              <a:rPr lang="en-US" sz="2400" dirty="0" smtClean="0"/>
              <a:t> in a meaningful way </a:t>
            </a:r>
            <a:r>
              <a:rPr lang="en-US" sz="2400" u="sng" dirty="0" smtClean="0"/>
              <a:t>without</a:t>
            </a:r>
            <a:r>
              <a:rPr lang="en-US" sz="2400" dirty="0" smtClean="0"/>
              <a:t> simulating the other submodels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Approach</a:t>
            </a:r>
          </a:p>
          <a:p>
            <a:pPr marL="365760"/>
            <a:r>
              <a:rPr lang="en-US" sz="2400" dirty="0" smtClean="0"/>
              <a:t>Simulate metabolism </a:t>
            </a:r>
            <a:r>
              <a:rPr lang="en-US" sz="2400" dirty="0" err="1" smtClean="0"/>
              <a:t>submodel</a:t>
            </a:r>
            <a:r>
              <a:rPr lang="en-US" sz="2400" dirty="0" smtClean="0"/>
              <a:t> coupled with other reduced or “mocked” versions of the other submodels</a:t>
            </a:r>
          </a:p>
          <a:p>
            <a:pPr marL="365760"/>
            <a:r>
              <a:rPr lang="en-US" sz="2400" dirty="0" smtClean="0"/>
              <a:t>The other submodels can be mocked by replacing them with a single </a:t>
            </a:r>
            <a:r>
              <a:rPr lang="en-US" sz="2400" dirty="0" err="1" smtClean="0"/>
              <a:t>pseudoreaction</a:t>
            </a:r>
            <a:r>
              <a:rPr lang="en-US" sz="2400" dirty="0" smtClean="0"/>
              <a:t> with represents their net effect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72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250"/>
            <a:ext cx="8229600" cy="4997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Calculate net transcription, translation, RNA degradation reactions</a:t>
            </a:r>
          </a:p>
          <a:p>
            <a:pPr marL="0" indent="0">
              <a:buNone/>
            </a:pPr>
            <a:r>
              <a:rPr lang="en-US" sz="2800" dirty="0" smtClean="0"/>
              <a:t>Initialize state</a:t>
            </a:r>
          </a:p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 = 0</a:t>
            </a:r>
          </a:p>
          <a:p>
            <a:pPr marL="0" indent="0">
              <a:buNone/>
            </a:pPr>
            <a:r>
              <a:rPr lang="en-US" sz="2800" dirty="0" smtClean="0"/>
              <a:t>while </a:t>
            </a:r>
            <a:r>
              <a:rPr lang="en-US" sz="2800" dirty="0" smtClean="0"/>
              <a:t>t &lt; </a:t>
            </a:r>
            <a:r>
              <a:rPr lang="en-US" sz="2800" dirty="0" err="1" smtClean="0"/>
              <a:t>tMax</a:t>
            </a:r>
            <a:endParaRPr lang="en-US" sz="2800" dirty="0" smtClean="0"/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Calculate growth and fluxes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state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sate by growth * net transcription, translation, RNA degradation reactions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time: t=</a:t>
            </a:r>
            <a:r>
              <a:rPr lang="en-US" sz="2800" dirty="0" err="1" smtClean="0"/>
              <a:t>t+dt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1693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5: </a:t>
            </a: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52" y="995943"/>
            <a:ext cx="8481848" cy="5735936"/>
          </a:xfrm>
        </p:spPr>
        <p:txBody>
          <a:bodyPr>
            <a:noAutofit/>
          </a:bodyPr>
          <a:lstStyle/>
          <a:p>
            <a:pPr marL="365760">
              <a:spcBef>
                <a:spcPts val="2400"/>
              </a:spcBef>
            </a:pPr>
            <a:r>
              <a:rPr lang="en-US" sz="2800" dirty="0"/>
              <a:t>Learn and reinforce best WC modeling practices by</a:t>
            </a:r>
          </a:p>
          <a:p>
            <a:pPr marL="731520" lvl="1"/>
            <a:r>
              <a:rPr lang="en-US" sz="2400" dirty="0" smtClean="0"/>
              <a:t>Annotating model with cross references</a:t>
            </a:r>
          </a:p>
          <a:p>
            <a:pPr marL="731520" lvl="1"/>
            <a:r>
              <a:rPr lang="en-US" sz="2400" dirty="0" smtClean="0"/>
              <a:t>Calculating chemical formulae, molecular weights from structures</a:t>
            </a:r>
          </a:p>
          <a:p>
            <a:pPr marL="731520" lvl="1"/>
            <a:r>
              <a:rPr lang="en-US" sz="2400" dirty="0"/>
              <a:t>Testing </a:t>
            </a:r>
            <a:r>
              <a:rPr lang="en-US" sz="2400" dirty="0" smtClean="0"/>
              <a:t>model</a:t>
            </a:r>
            <a:endParaRPr lang="en-US" sz="2400" dirty="0"/>
          </a:p>
          <a:p>
            <a:pPr marL="365760">
              <a:spcBef>
                <a:spcPts val="2400"/>
              </a:spcBef>
            </a:pPr>
            <a:r>
              <a:rPr lang="en-US" sz="2800" dirty="0"/>
              <a:t>Use </a:t>
            </a:r>
            <a:r>
              <a:rPr lang="en-US" sz="2800" dirty="0" err="1"/>
              <a:t>ChEBI</a:t>
            </a:r>
            <a:r>
              <a:rPr lang="en-US" sz="2800" dirty="0"/>
              <a:t>, Enzyme, NCBI, and </a:t>
            </a:r>
            <a:r>
              <a:rPr lang="en-US" sz="2800" dirty="0" err="1"/>
              <a:t>UniProt</a:t>
            </a:r>
            <a:r>
              <a:rPr lang="en-US" sz="2800" dirty="0"/>
              <a:t> to annotate species and </a:t>
            </a:r>
            <a:r>
              <a:rPr lang="en-US" sz="2800" dirty="0" smtClean="0"/>
              <a:t>reactions</a:t>
            </a:r>
          </a:p>
          <a:p>
            <a:pPr marL="365760">
              <a:spcBef>
                <a:spcPts val="2400"/>
              </a:spcBef>
            </a:pPr>
            <a:r>
              <a:rPr lang="en-US" sz="2800" dirty="0" smtClean="0"/>
              <a:t>Use </a:t>
            </a:r>
            <a:r>
              <a:rPr lang="en-US" sz="2800" dirty="0" err="1" smtClean="0"/>
              <a:t>ChEBI</a:t>
            </a:r>
            <a:r>
              <a:rPr lang="en-US" sz="2800" dirty="0" smtClean="0"/>
              <a:t> to annotate metabolite structures</a:t>
            </a:r>
            <a:endParaRPr lang="en-US" sz="2800" dirty="0"/>
          </a:p>
          <a:p>
            <a:pPr marL="365760" lvl="1" indent="-182880">
              <a:spcBef>
                <a:spcPts val="2400"/>
              </a:spcBef>
              <a:buFont typeface="Arial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mcule</a:t>
            </a:r>
            <a:r>
              <a:rPr lang="en-US" dirty="0"/>
              <a:t> to calculate chemical formulae, molecular </a:t>
            </a:r>
            <a:r>
              <a:rPr lang="en-US" dirty="0" smtClean="0"/>
              <a:t>weights,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6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645329"/>
              </p:ext>
            </p:extLst>
          </p:nvPr>
        </p:nvGraphicFramePr>
        <p:xfrm>
          <a:off x="3326522" y="1155446"/>
          <a:ext cx="5549462" cy="512064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202815"/>
                <a:gridCol w="3346647"/>
              </a:tblGrid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Represent well- and poorly-characterized pathways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Motivation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Represent well- and poorly-characterized pathways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Advantages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Enables comprehensive models</a:t>
                      </a:r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Disadvantages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Complex, few methods and tools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Construction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Map submodels onto common state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Simulation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Concurrently integrating submodels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Outlook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Research needed to develop simulation algorithms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05082" y="1920920"/>
            <a:ext cx="2932259" cy="3507777"/>
            <a:chOff x="194558" y="964605"/>
            <a:chExt cx="4958467" cy="5858377"/>
          </a:xfrm>
        </p:grpSpPr>
        <p:grpSp>
          <p:nvGrpSpPr>
            <p:cNvPr id="6" name="Group 5"/>
            <p:cNvGrpSpPr/>
            <p:nvPr/>
          </p:nvGrpSpPr>
          <p:grpSpPr>
            <a:xfrm>
              <a:off x="245359" y="964605"/>
              <a:ext cx="2026481" cy="5285592"/>
              <a:chOff x="7696201" y="3334236"/>
              <a:chExt cx="808560" cy="2108934"/>
            </a:xfrm>
          </p:grpSpPr>
          <p:sp>
            <p:nvSpPr>
              <p:cNvPr id="59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61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62" name="Straight Connector 61"/>
              <p:cNvCxnSpPr>
                <a:endCxn id="61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endCxn id="61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54"/>
            <p:cNvSpPr/>
            <p:nvPr/>
          </p:nvSpPr>
          <p:spPr>
            <a:xfrm>
              <a:off x="369673" y="1485923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69673" y="2337777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74780" y="3232875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78649" y="4148460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69673" y="4991672"/>
              <a:ext cx="1736983" cy="693844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4558" y="6257559"/>
              <a:ext cx="2157299" cy="56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Submodels</a:t>
              </a:r>
              <a:endParaRPr lang="en-US" sz="16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98758" y="6257559"/>
              <a:ext cx="1539076" cy="56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States</a:t>
              </a:r>
              <a:endParaRPr lang="en-US" sz="16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061556" y="1023636"/>
              <a:ext cx="2091469" cy="5167531"/>
              <a:chOff x="533400" y="960121"/>
              <a:chExt cx="3200399" cy="5440680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33400" y="960121"/>
                <a:ext cx="3200399" cy="5440680"/>
              </a:xfrm>
              <a:prstGeom prst="roundRect">
                <a:avLst>
                  <a:gd name="adj" fmla="val 4352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47699" y="1112520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47699" y="1993392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47699" y="5516880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47699" y="2874264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47699" y="3755136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47699" y="4636008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106656" y="1832844"/>
              <a:ext cx="1029595" cy="3564100"/>
              <a:chOff x="1429770" y="2040906"/>
              <a:chExt cx="1262221" cy="4369402"/>
            </a:xfrm>
          </p:grpSpPr>
          <p:cxnSp>
            <p:nvCxnSpPr>
              <p:cNvPr id="17" name="Straight Connector 16"/>
              <p:cNvCxnSpPr>
                <a:stCxn id="55" idx="3"/>
                <a:endCxn id="29" idx="1"/>
              </p:cNvCxnSpPr>
              <p:nvPr/>
            </p:nvCxnSpPr>
            <p:spPr>
              <a:xfrm>
                <a:off x="1429770" y="2040906"/>
                <a:ext cx="1262221" cy="63698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1" idx="3"/>
                <a:endCxn id="29" idx="1"/>
              </p:cNvCxnSpPr>
              <p:nvPr/>
            </p:nvCxnSpPr>
            <p:spPr>
              <a:xfrm flipV="1">
                <a:off x="1429770" y="2677890"/>
                <a:ext cx="1262221" cy="40734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35" idx="1"/>
              </p:cNvCxnSpPr>
              <p:nvPr/>
            </p:nvCxnSpPr>
            <p:spPr>
              <a:xfrm>
                <a:off x="1480396" y="4562079"/>
                <a:ext cx="1211593" cy="16718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29" idx="1"/>
              </p:cNvCxnSpPr>
              <p:nvPr/>
            </p:nvCxnSpPr>
            <p:spPr>
              <a:xfrm flipV="1">
                <a:off x="1518729" y="2677890"/>
                <a:ext cx="1173262" cy="265143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29" idx="1"/>
              </p:cNvCxnSpPr>
              <p:nvPr/>
            </p:nvCxnSpPr>
            <p:spPr>
              <a:xfrm flipV="1">
                <a:off x="1429770" y="2677890"/>
                <a:ext cx="1262221" cy="373241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33" idx="1"/>
              </p:cNvCxnSpPr>
              <p:nvPr/>
            </p:nvCxnSpPr>
            <p:spPr>
              <a:xfrm flipV="1">
                <a:off x="1480396" y="3703577"/>
                <a:ext cx="1211595" cy="85850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35" idx="1"/>
              </p:cNvCxnSpPr>
              <p:nvPr/>
            </p:nvCxnSpPr>
            <p:spPr>
              <a:xfrm flipV="1">
                <a:off x="1429770" y="4729263"/>
                <a:ext cx="1262221" cy="168104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33" idx="1"/>
              </p:cNvCxnSpPr>
              <p:nvPr/>
            </p:nvCxnSpPr>
            <p:spPr>
              <a:xfrm flipV="1">
                <a:off x="1518729" y="3703577"/>
                <a:ext cx="1173262" cy="16257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29" idx="1"/>
              </p:cNvCxnSpPr>
              <p:nvPr/>
            </p:nvCxnSpPr>
            <p:spPr>
              <a:xfrm flipV="1">
                <a:off x="1480396" y="2677890"/>
                <a:ext cx="1211595" cy="18841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7686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9638" y="2800350"/>
            <a:ext cx="7324725" cy="12573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2400"/>
              </a:spcBef>
              <a:buNone/>
            </a:pPr>
            <a:r>
              <a:rPr lang="en-US" sz="2800" dirty="0" smtClean="0"/>
              <a:t>We’re very interested in improving the course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sz="2800" b="1" dirty="0" smtClean="0">
                <a:solidFill>
                  <a:schemeClr val="accent3"/>
                </a:solidFill>
              </a:rPr>
              <a:t>Please complete tutorial survey</a:t>
            </a:r>
          </a:p>
        </p:txBody>
      </p:sp>
    </p:spTree>
    <p:extLst>
      <p:ext uri="{BB962C8B-B14F-4D97-AF65-F5344CB8AC3E}">
        <p14:creationId xmlns:p14="http://schemas.microsoft.com/office/powerpoint/2010/main" val="235135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540" y="1576549"/>
            <a:ext cx="4040188" cy="472198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Data-based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99540" y="2143343"/>
            <a:ext cx="4040188" cy="395128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Based on observed phenotypes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Simpler mathematical formulation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Easier to construct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Limited ability to extrapolate beyond training data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65749" y="1576549"/>
            <a:ext cx="4041775" cy="47219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Physics-based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65749" y="2143343"/>
            <a:ext cx="4041775" cy="395128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Based on known biochemistry and biophysics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Complex, non-linear mathematics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Time-consuming to construct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Uses universal physical to extrapolate beyond 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Data-based approaches: Bayesian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1544" y="6397437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Friedman, 2004</a:t>
            </a:r>
            <a:endParaRPr lang="en-US" sz="1600" dirty="0">
              <a:latin typeface="+mj-lt"/>
            </a:endParaRPr>
          </a:p>
        </p:txBody>
      </p:sp>
      <p:pic>
        <p:nvPicPr>
          <p:cNvPr id="1028" name="Picture 4" descr="https://d2ufo47lrtsv5s.cloudfront.net/content/sci/303/5659/799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" t="7029" r="12584" b="56974"/>
          <a:stretch/>
        </p:blipFill>
        <p:spPr bwMode="auto">
          <a:xfrm>
            <a:off x="822960" y="1563939"/>
            <a:ext cx="74980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7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Phenomenological approaches: FBA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3479" y="6397437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</a:rPr>
              <a:t>Chandrasekaran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et </a:t>
            </a:r>
            <a:r>
              <a:rPr lang="en-US" sz="1600" dirty="0" smtClean="0">
                <a:latin typeface="+mj-lt"/>
              </a:rPr>
              <a:t>al., 2010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5" descr="C:\Users\jonrkarr\Downloads\journal.pcbi.1000312.g0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-163" r="-2" b="72203"/>
          <a:stretch/>
        </p:blipFill>
        <p:spPr bwMode="auto">
          <a:xfrm>
            <a:off x="228600" y="1751580"/>
            <a:ext cx="8686800" cy="37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5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Phenomenological approaches: PROM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3479" y="6397437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</a:rPr>
              <a:t>Chandrasekaran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et </a:t>
            </a:r>
            <a:r>
              <a:rPr lang="en-US" sz="1600" dirty="0" smtClean="0">
                <a:latin typeface="+mj-lt"/>
              </a:rPr>
              <a:t>al., 2010</a:t>
            </a:r>
            <a:endParaRPr lang="en-US" sz="1600" dirty="0">
              <a:latin typeface="+mj-lt"/>
            </a:endParaRPr>
          </a:p>
        </p:txBody>
      </p:sp>
      <p:pic>
        <p:nvPicPr>
          <p:cNvPr id="5" name="Picture 4" descr="Screen Shot 2016-02-16 at 4.49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28863" r="54901" b="24197"/>
          <a:stretch/>
        </p:blipFill>
        <p:spPr>
          <a:xfrm>
            <a:off x="1103587" y="1091907"/>
            <a:ext cx="6936827" cy="5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Karr">
  <a:themeElements>
    <a:clrScheme name="Karr them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000000"/>
      </a:accent1>
      <a:accent2>
        <a:srgbClr val="FF0000"/>
      </a:accent2>
      <a:accent3>
        <a:srgbClr val="00B0F0"/>
      </a:accent3>
      <a:accent4>
        <a:srgbClr val="92D050"/>
      </a:accent4>
      <a:accent5>
        <a:srgbClr val="F79646"/>
      </a:accent5>
      <a:accent6>
        <a:srgbClr val="8064A2"/>
      </a:accent6>
      <a:hlink>
        <a:srgbClr val="000000"/>
      </a:hlink>
      <a:folHlink>
        <a:srgbClr val="000000"/>
      </a:folHlink>
    </a:clrScheme>
    <a:fontScheme name="Sinai">
      <a:majorFont>
        <a:latin typeface="CMU Bright"/>
        <a:ea typeface=""/>
        <a:cs typeface=""/>
      </a:majorFont>
      <a:minorFont>
        <a:latin typeface="CMU Br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DEF"/>
        </a:solidFill>
        <a:ln>
          <a:noFill/>
        </a:ln>
      </a:spPr>
      <a:bodyPr rtlCol="0" anchor="ctr"/>
      <a:lstStyle>
        <a:defPPr algn="ctr">
          <a:defRPr sz="3600" b="1" dirty="0" smtClean="0">
            <a:solidFill>
              <a:schemeClr val="bg1"/>
            </a:solidFill>
            <a:latin typeface="CMU Bright" panose="02000603000000000000" pitchFamily="2" charset="0"/>
            <a:ea typeface="CMU Bright" panose="02000603000000000000" pitchFamily="2" charset="0"/>
            <a:cs typeface="CMU Bright" panose="02000603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template-Karr</Template>
  <TotalTime>1325</TotalTime>
  <Words>2056</Words>
  <Application>Microsoft Office PowerPoint</Application>
  <PresentationFormat>On-screen Show (4:3)</PresentationFormat>
  <Paragraphs>594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template-Karr</vt:lpstr>
      <vt:lpstr>Whole-cell modeling</vt:lpstr>
      <vt:lpstr>Outline</vt:lpstr>
      <vt:lpstr>Introduction</vt:lpstr>
      <vt:lpstr>Motivation: Comprehensively  understand and manipulate cells</vt:lpstr>
      <vt:lpstr>Goals</vt:lpstr>
      <vt:lpstr>Approaches</vt:lpstr>
      <vt:lpstr>Data-based approaches: Bayesian models</vt:lpstr>
      <vt:lpstr>Phenomenological approaches: FBA</vt:lpstr>
      <vt:lpstr>Phenomenological approaches: PROM</vt:lpstr>
      <vt:lpstr>Mechanistic approaches: Coarse-grained MD</vt:lpstr>
      <vt:lpstr>Mechanistic modeling formalisms</vt:lpstr>
      <vt:lpstr>Multi-algorithm modeling</vt:lpstr>
      <vt:lpstr>Synonyms</vt:lpstr>
      <vt:lpstr>Advantages of multi-algorithm models</vt:lpstr>
      <vt:lpstr>WC modeling building</vt:lpstr>
      <vt:lpstr>Model consistency</vt:lpstr>
      <vt:lpstr>Reproducibility</vt:lpstr>
      <vt:lpstr>Multi-algorithm simulation</vt:lpstr>
      <vt:lpstr>Multi-algorithm simulation</vt:lpstr>
      <vt:lpstr>Concurrent submodel integration</vt:lpstr>
      <vt:lpstr>Approximate simulation</vt:lpstr>
      <vt:lpstr>Submodel execution order</vt:lpstr>
      <vt:lpstr>Exact simulation</vt:lpstr>
      <vt:lpstr>Exact simulation</vt:lpstr>
      <vt:lpstr>Parameter estimation</vt:lpstr>
      <vt:lpstr>Cell theory provides periodic boundary constraint</vt:lpstr>
      <vt:lpstr>Cell theory provides periodic boundary constraint</vt:lpstr>
      <vt:lpstr>Verification</vt:lpstr>
      <vt:lpstr>Software engineering</vt:lpstr>
      <vt:lpstr>Exercises</vt:lpstr>
      <vt:lpstr>Exercises</vt:lpstr>
      <vt:lpstr>Physiology</vt:lpstr>
      <vt:lpstr>Submodels</vt:lpstr>
      <vt:lpstr>Metabolism submodel</vt:lpstr>
      <vt:lpstr>Non-metabolic submodels</vt:lpstr>
      <vt:lpstr>Species</vt:lpstr>
      <vt:lpstr>Rate laws</vt:lpstr>
      <vt:lpstr>Files</vt:lpstr>
      <vt:lpstr>Implementation: Classes</vt:lpstr>
      <vt:lpstr>Implementation: Methods</vt:lpstr>
      <vt:lpstr>Implementation: Cell state</vt:lpstr>
      <vt:lpstr>Implementation: Methods</vt:lpstr>
      <vt:lpstr>Exercise 1: Building models from data</vt:lpstr>
      <vt:lpstr>Exercise 2: Aligning submodels </vt:lpstr>
      <vt:lpstr>Rate parameters</vt:lpstr>
      <vt:lpstr>Rate parameters</vt:lpstr>
      <vt:lpstr>Metabolism production</vt:lpstr>
      <vt:lpstr>Exercise 3: Multi-algorithm simulation</vt:lpstr>
      <vt:lpstr>Psuedocode</vt:lpstr>
      <vt:lpstr>Exercise 4: Testing submodels </vt:lpstr>
      <vt:lpstr>Pseudocode</vt:lpstr>
      <vt:lpstr>Exercise 5: Best practices</vt:lpstr>
      <vt:lpstr>Summary</vt:lpstr>
      <vt:lpstr>Feedback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Multi-algorithm modeling</dc:title>
  <dc:creator>Jonathan Karr</dc:creator>
  <cp:lastModifiedBy>Jonathan Karr</cp:lastModifiedBy>
  <cp:revision>51</cp:revision>
  <dcterms:created xsi:type="dcterms:W3CDTF">2016-03-15T23:36:30Z</dcterms:created>
  <dcterms:modified xsi:type="dcterms:W3CDTF">2016-04-02T13:10:27Z</dcterms:modified>
</cp:coreProperties>
</file>